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mp" ContentType="image/p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7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33"/>
    <a:srgbClr val="CC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-1384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82064E-E393-438A-B62E-CBD410E92F90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0A19204-CA59-4A0C-960C-73A139C4759F}">
      <dgm:prSet phldrT="[Text]"/>
      <dgm:spPr/>
      <dgm:t>
        <a:bodyPr/>
        <a:lstStyle/>
        <a:p>
          <a:r>
            <a:rPr lang="en-US" dirty="0" smtClean="0"/>
            <a:t>Browser Defaults</a:t>
          </a:r>
          <a:endParaRPr lang="en-US" dirty="0"/>
        </a:p>
      </dgm:t>
    </dgm:pt>
    <dgm:pt modelId="{F75DB18D-03F7-4E44-B6EB-6B2517663A22}" type="parTrans" cxnId="{41434C2D-8476-460E-A010-8FBE4217296C}">
      <dgm:prSet/>
      <dgm:spPr/>
      <dgm:t>
        <a:bodyPr/>
        <a:lstStyle/>
        <a:p>
          <a:endParaRPr lang="en-US"/>
        </a:p>
      </dgm:t>
    </dgm:pt>
    <dgm:pt modelId="{842FF3F8-7AC1-4BCD-B6A5-E684DFA93D16}" type="sibTrans" cxnId="{41434C2D-8476-460E-A010-8FBE4217296C}">
      <dgm:prSet/>
      <dgm:spPr/>
      <dgm:t>
        <a:bodyPr/>
        <a:lstStyle/>
        <a:p>
          <a:endParaRPr lang="en-US"/>
        </a:p>
      </dgm:t>
    </dgm:pt>
    <dgm:pt modelId="{E74D2DB2-6251-4B50-9559-AE6913CCE639}">
      <dgm:prSet phldrT="[Text]"/>
      <dgm:spPr/>
      <dgm:t>
        <a:bodyPr/>
        <a:lstStyle/>
        <a:p>
          <a:r>
            <a:rPr lang="en-US" dirty="0" smtClean="0"/>
            <a:t>Embedded Styles</a:t>
          </a:r>
          <a:endParaRPr lang="en-US" dirty="0"/>
        </a:p>
      </dgm:t>
    </dgm:pt>
    <dgm:pt modelId="{1BF50442-A65B-4A5A-A0F8-A0340F59B6C4}" type="parTrans" cxnId="{4837023F-D799-4A1C-9279-0830E44D8B19}">
      <dgm:prSet/>
      <dgm:spPr/>
      <dgm:t>
        <a:bodyPr/>
        <a:lstStyle/>
        <a:p>
          <a:endParaRPr lang="en-US"/>
        </a:p>
      </dgm:t>
    </dgm:pt>
    <dgm:pt modelId="{EC415B12-C2A8-45E9-A002-99A24E737977}" type="sibTrans" cxnId="{4837023F-D799-4A1C-9279-0830E44D8B19}">
      <dgm:prSet/>
      <dgm:spPr/>
      <dgm:t>
        <a:bodyPr/>
        <a:lstStyle/>
        <a:p>
          <a:endParaRPr lang="en-US"/>
        </a:p>
      </dgm:t>
    </dgm:pt>
    <dgm:pt modelId="{33B1B23F-FC47-44F5-B7F3-379466A96EC4}">
      <dgm:prSet phldrT="[Text]"/>
      <dgm:spPr/>
      <dgm:t>
        <a:bodyPr/>
        <a:lstStyle/>
        <a:p>
          <a:r>
            <a:rPr lang="en-US" dirty="0" smtClean="0"/>
            <a:t>Inline Styles</a:t>
          </a:r>
          <a:endParaRPr lang="en-US" dirty="0"/>
        </a:p>
      </dgm:t>
    </dgm:pt>
    <dgm:pt modelId="{AD9DB02F-51C0-497A-9BAD-188187DC39F3}" type="parTrans" cxnId="{7B4F092D-50BE-4F27-B82D-8992057A49CB}">
      <dgm:prSet/>
      <dgm:spPr/>
      <dgm:t>
        <a:bodyPr/>
        <a:lstStyle/>
        <a:p>
          <a:endParaRPr lang="en-US"/>
        </a:p>
      </dgm:t>
    </dgm:pt>
    <dgm:pt modelId="{8D8916A2-9643-40B7-A8AB-D51D2DDCCE1C}" type="sibTrans" cxnId="{7B4F092D-50BE-4F27-B82D-8992057A49CB}">
      <dgm:prSet/>
      <dgm:spPr/>
      <dgm:t>
        <a:bodyPr/>
        <a:lstStyle/>
        <a:p>
          <a:endParaRPr lang="en-US"/>
        </a:p>
      </dgm:t>
    </dgm:pt>
    <dgm:pt modelId="{B2552414-04D9-4B76-92FD-A6EC57548B0D}">
      <dgm:prSet phldrT="[Text]"/>
      <dgm:spPr/>
      <dgm:t>
        <a:bodyPr/>
        <a:lstStyle/>
        <a:p>
          <a:r>
            <a:rPr lang="en-US" dirty="0" smtClean="0"/>
            <a:t>External (Imported) Styles</a:t>
          </a:r>
          <a:endParaRPr lang="en-US" dirty="0"/>
        </a:p>
      </dgm:t>
    </dgm:pt>
    <dgm:pt modelId="{F00AA74F-24A6-43B4-8A76-2600EC4E6546}" type="parTrans" cxnId="{0F30FC98-C4D1-4FE2-AE14-D1064753EBE7}">
      <dgm:prSet/>
      <dgm:spPr/>
      <dgm:t>
        <a:bodyPr/>
        <a:lstStyle/>
        <a:p>
          <a:endParaRPr lang="en-US"/>
        </a:p>
      </dgm:t>
    </dgm:pt>
    <dgm:pt modelId="{E34B523F-3C57-46E1-9676-26D8D5A77CEF}" type="sibTrans" cxnId="{0F30FC98-C4D1-4FE2-AE14-D1064753EBE7}">
      <dgm:prSet/>
      <dgm:spPr/>
      <dgm:t>
        <a:bodyPr/>
        <a:lstStyle/>
        <a:p>
          <a:endParaRPr lang="en-US"/>
        </a:p>
      </dgm:t>
    </dgm:pt>
    <dgm:pt modelId="{6895E49A-49D7-46B6-A9AB-0915BA69D814}" type="pres">
      <dgm:prSet presAssocID="{2B82064E-E393-438A-B62E-CBD410E92F90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81358B8-1347-43D2-BC9B-B11A59430AB5}" type="pres">
      <dgm:prSet presAssocID="{60A19204-CA59-4A0C-960C-73A139C4759F}" presName="composite" presStyleCnt="0"/>
      <dgm:spPr/>
    </dgm:pt>
    <dgm:pt modelId="{832A38E4-7B69-41EE-B799-498B4327D827}" type="pres">
      <dgm:prSet presAssocID="{60A19204-CA59-4A0C-960C-73A139C4759F}" presName="LShape" presStyleLbl="alignNode1" presStyleIdx="0" presStyleCnt="7"/>
      <dgm:spPr/>
    </dgm:pt>
    <dgm:pt modelId="{C3AAE36D-7E6D-4D08-A767-35B74CC58690}" type="pres">
      <dgm:prSet presAssocID="{60A19204-CA59-4A0C-960C-73A139C4759F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2F6B8C-9EFA-4CAE-94C4-7BE1E27CB877}" type="pres">
      <dgm:prSet presAssocID="{60A19204-CA59-4A0C-960C-73A139C4759F}" presName="Triangle" presStyleLbl="alignNode1" presStyleIdx="1" presStyleCnt="7"/>
      <dgm:spPr/>
    </dgm:pt>
    <dgm:pt modelId="{4E749F84-C3B9-4ADF-987A-0E0F49D4ED13}" type="pres">
      <dgm:prSet presAssocID="{842FF3F8-7AC1-4BCD-B6A5-E684DFA93D16}" presName="sibTrans" presStyleCnt="0"/>
      <dgm:spPr/>
    </dgm:pt>
    <dgm:pt modelId="{4887E529-3A87-4CB4-A567-B7C1A715528B}" type="pres">
      <dgm:prSet presAssocID="{842FF3F8-7AC1-4BCD-B6A5-E684DFA93D16}" presName="space" presStyleCnt="0"/>
      <dgm:spPr/>
    </dgm:pt>
    <dgm:pt modelId="{F5E18FA9-8BE6-4706-885E-0E680516E414}" type="pres">
      <dgm:prSet presAssocID="{B2552414-04D9-4B76-92FD-A6EC57548B0D}" presName="composite" presStyleCnt="0"/>
      <dgm:spPr/>
    </dgm:pt>
    <dgm:pt modelId="{159C276E-DB11-4167-95E9-56DE3B99518F}" type="pres">
      <dgm:prSet presAssocID="{B2552414-04D9-4B76-92FD-A6EC57548B0D}" presName="LShape" presStyleLbl="alignNode1" presStyleIdx="2" presStyleCnt="7"/>
      <dgm:spPr/>
    </dgm:pt>
    <dgm:pt modelId="{3444B164-9190-449A-9F0C-BFC4D55FE8C8}" type="pres">
      <dgm:prSet presAssocID="{B2552414-04D9-4B76-92FD-A6EC57548B0D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0B8E5C-4802-4190-91A1-3B7588598126}" type="pres">
      <dgm:prSet presAssocID="{B2552414-04D9-4B76-92FD-A6EC57548B0D}" presName="Triangle" presStyleLbl="alignNode1" presStyleIdx="3" presStyleCnt="7"/>
      <dgm:spPr/>
    </dgm:pt>
    <dgm:pt modelId="{C505880A-9893-44AA-943F-F3E7E3306EC4}" type="pres">
      <dgm:prSet presAssocID="{E34B523F-3C57-46E1-9676-26D8D5A77CEF}" presName="sibTrans" presStyleCnt="0"/>
      <dgm:spPr/>
    </dgm:pt>
    <dgm:pt modelId="{629B357A-76EB-4E09-8C1E-B0A7DBBAEDD4}" type="pres">
      <dgm:prSet presAssocID="{E34B523F-3C57-46E1-9676-26D8D5A77CEF}" presName="space" presStyleCnt="0"/>
      <dgm:spPr/>
    </dgm:pt>
    <dgm:pt modelId="{A976D309-E8C1-4904-9B04-9CDEC2B36767}" type="pres">
      <dgm:prSet presAssocID="{E74D2DB2-6251-4B50-9559-AE6913CCE639}" presName="composite" presStyleCnt="0"/>
      <dgm:spPr/>
    </dgm:pt>
    <dgm:pt modelId="{D8F35034-9A3E-4FBE-A8C9-C227C621A3BD}" type="pres">
      <dgm:prSet presAssocID="{E74D2DB2-6251-4B50-9559-AE6913CCE639}" presName="LShape" presStyleLbl="alignNode1" presStyleIdx="4" presStyleCnt="7"/>
      <dgm:spPr/>
    </dgm:pt>
    <dgm:pt modelId="{9182E75A-D8B8-44AE-B9A2-C3B76627C7A2}" type="pres">
      <dgm:prSet presAssocID="{E74D2DB2-6251-4B50-9559-AE6913CCE63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B51150-A80D-4B64-97E4-0969A3E664C0}" type="pres">
      <dgm:prSet presAssocID="{E74D2DB2-6251-4B50-9559-AE6913CCE639}" presName="Triangle" presStyleLbl="alignNode1" presStyleIdx="5" presStyleCnt="7"/>
      <dgm:spPr/>
    </dgm:pt>
    <dgm:pt modelId="{CBB34C50-78B3-40EE-8DD9-05AB0816AB5C}" type="pres">
      <dgm:prSet presAssocID="{EC415B12-C2A8-45E9-A002-99A24E737977}" presName="sibTrans" presStyleCnt="0"/>
      <dgm:spPr/>
    </dgm:pt>
    <dgm:pt modelId="{4C7E0470-7F41-4E86-B66A-C7F3F7133950}" type="pres">
      <dgm:prSet presAssocID="{EC415B12-C2A8-45E9-A002-99A24E737977}" presName="space" presStyleCnt="0"/>
      <dgm:spPr/>
    </dgm:pt>
    <dgm:pt modelId="{F923D522-15C5-4879-8E01-2972430A7087}" type="pres">
      <dgm:prSet presAssocID="{33B1B23F-FC47-44F5-B7F3-379466A96EC4}" presName="composite" presStyleCnt="0"/>
      <dgm:spPr/>
    </dgm:pt>
    <dgm:pt modelId="{C2762AE5-0A24-4DE2-BF69-7AA8AE4121F2}" type="pres">
      <dgm:prSet presAssocID="{33B1B23F-FC47-44F5-B7F3-379466A96EC4}" presName="LShape" presStyleLbl="alignNode1" presStyleIdx="6" presStyleCnt="7"/>
      <dgm:spPr/>
    </dgm:pt>
    <dgm:pt modelId="{E57218D6-75B7-4373-B101-593FA992E780}" type="pres">
      <dgm:prSet presAssocID="{33B1B23F-FC47-44F5-B7F3-379466A96EC4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4F092D-50BE-4F27-B82D-8992057A49CB}" srcId="{2B82064E-E393-438A-B62E-CBD410E92F90}" destId="{33B1B23F-FC47-44F5-B7F3-379466A96EC4}" srcOrd="3" destOrd="0" parTransId="{AD9DB02F-51C0-497A-9BAD-188187DC39F3}" sibTransId="{8D8916A2-9643-40B7-A8AB-D51D2DDCCE1C}"/>
    <dgm:cxn modelId="{4837023F-D799-4A1C-9279-0830E44D8B19}" srcId="{2B82064E-E393-438A-B62E-CBD410E92F90}" destId="{E74D2DB2-6251-4B50-9559-AE6913CCE639}" srcOrd="2" destOrd="0" parTransId="{1BF50442-A65B-4A5A-A0F8-A0340F59B6C4}" sibTransId="{EC415B12-C2A8-45E9-A002-99A24E737977}"/>
    <dgm:cxn modelId="{22D058E8-B706-405E-ACA5-80404FF2BFA6}" type="presOf" srcId="{33B1B23F-FC47-44F5-B7F3-379466A96EC4}" destId="{E57218D6-75B7-4373-B101-593FA992E780}" srcOrd="0" destOrd="0" presId="urn:microsoft.com/office/officeart/2009/3/layout/StepUpProcess"/>
    <dgm:cxn modelId="{6FFEB780-BE5C-4108-B48E-7D751DF72B03}" type="presOf" srcId="{E74D2DB2-6251-4B50-9559-AE6913CCE639}" destId="{9182E75A-D8B8-44AE-B9A2-C3B76627C7A2}" srcOrd="0" destOrd="0" presId="urn:microsoft.com/office/officeart/2009/3/layout/StepUpProcess"/>
    <dgm:cxn modelId="{0F30FC98-C4D1-4FE2-AE14-D1064753EBE7}" srcId="{2B82064E-E393-438A-B62E-CBD410E92F90}" destId="{B2552414-04D9-4B76-92FD-A6EC57548B0D}" srcOrd="1" destOrd="0" parTransId="{F00AA74F-24A6-43B4-8A76-2600EC4E6546}" sibTransId="{E34B523F-3C57-46E1-9676-26D8D5A77CEF}"/>
    <dgm:cxn modelId="{41434C2D-8476-460E-A010-8FBE4217296C}" srcId="{2B82064E-E393-438A-B62E-CBD410E92F90}" destId="{60A19204-CA59-4A0C-960C-73A139C4759F}" srcOrd="0" destOrd="0" parTransId="{F75DB18D-03F7-4E44-B6EB-6B2517663A22}" sibTransId="{842FF3F8-7AC1-4BCD-B6A5-E684DFA93D16}"/>
    <dgm:cxn modelId="{C2B57365-E8B5-4970-BE3A-AC86D02587E8}" type="presOf" srcId="{2B82064E-E393-438A-B62E-CBD410E92F90}" destId="{6895E49A-49D7-46B6-A9AB-0915BA69D814}" srcOrd="0" destOrd="0" presId="urn:microsoft.com/office/officeart/2009/3/layout/StepUpProcess"/>
    <dgm:cxn modelId="{266342CE-FABE-470F-9D59-D1264E9DB2D9}" type="presOf" srcId="{60A19204-CA59-4A0C-960C-73A139C4759F}" destId="{C3AAE36D-7E6D-4D08-A767-35B74CC58690}" srcOrd="0" destOrd="0" presId="urn:microsoft.com/office/officeart/2009/3/layout/StepUpProcess"/>
    <dgm:cxn modelId="{A929A285-7ADB-455A-92CB-00F257F34EF8}" type="presOf" srcId="{B2552414-04D9-4B76-92FD-A6EC57548B0D}" destId="{3444B164-9190-449A-9F0C-BFC4D55FE8C8}" srcOrd="0" destOrd="0" presId="urn:microsoft.com/office/officeart/2009/3/layout/StepUpProcess"/>
    <dgm:cxn modelId="{FF6EA38E-D2FC-426D-B9C5-751F3032C5EF}" type="presParOf" srcId="{6895E49A-49D7-46B6-A9AB-0915BA69D814}" destId="{981358B8-1347-43D2-BC9B-B11A59430AB5}" srcOrd="0" destOrd="0" presId="urn:microsoft.com/office/officeart/2009/3/layout/StepUpProcess"/>
    <dgm:cxn modelId="{7ECF202E-A791-4885-9A89-54B3CBB08B87}" type="presParOf" srcId="{981358B8-1347-43D2-BC9B-B11A59430AB5}" destId="{832A38E4-7B69-41EE-B799-498B4327D827}" srcOrd="0" destOrd="0" presId="urn:microsoft.com/office/officeart/2009/3/layout/StepUpProcess"/>
    <dgm:cxn modelId="{A0472BC2-87DD-48B9-A638-462CCA592290}" type="presParOf" srcId="{981358B8-1347-43D2-BC9B-B11A59430AB5}" destId="{C3AAE36D-7E6D-4D08-A767-35B74CC58690}" srcOrd="1" destOrd="0" presId="urn:microsoft.com/office/officeart/2009/3/layout/StepUpProcess"/>
    <dgm:cxn modelId="{B8E62F05-B82C-464F-A843-ED55CC7D6BA5}" type="presParOf" srcId="{981358B8-1347-43D2-BC9B-B11A59430AB5}" destId="{6C2F6B8C-9EFA-4CAE-94C4-7BE1E27CB877}" srcOrd="2" destOrd="0" presId="urn:microsoft.com/office/officeart/2009/3/layout/StepUpProcess"/>
    <dgm:cxn modelId="{D2E01CF2-B248-458F-94DC-98F4AF14F983}" type="presParOf" srcId="{6895E49A-49D7-46B6-A9AB-0915BA69D814}" destId="{4E749F84-C3B9-4ADF-987A-0E0F49D4ED13}" srcOrd="1" destOrd="0" presId="urn:microsoft.com/office/officeart/2009/3/layout/StepUpProcess"/>
    <dgm:cxn modelId="{DC517E49-4C8B-4D72-B1BC-6CAB5E52B2B9}" type="presParOf" srcId="{4E749F84-C3B9-4ADF-987A-0E0F49D4ED13}" destId="{4887E529-3A87-4CB4-A567-B7C1A715528B}" srcOrd="0" destOrd="0" presId="urn:microsoft.com/office/officeart/2009/3/layout/StepUpProcess"/>
    <dgm:cxn modelId="{BB8FAEEF-CED9-44AA-9DF3-D0A08A6FF0BE}" type="presParOf" srcId="{6895E49A-49D7-46B6-A9AB-0915BA69D814}" destId="{F5E18FA9-8BE6-4706-885E-0E680516E414}" srcOrd="2" destOrd="0" presId="urn:microsoft.com/office/officeart/2009/3/layout/StepUpProcess"/>
    <dgm:cxn modelId="{B4BB59ED-1E12-4B6D-B293-C6385D97FA97}" type="presParOf" srcId="{F5E18FA9-8BE6-4706-885E-0E680516E414}" destId="{159C276E-DB11-4167-95E9-56DE3B99518F}" srcOrd="0" destOrd="0" presId="urn:microsoft.com/office/officeart/2009/3/layout/StepUpProcess"/>
    <dgm:cxn modelId="{A649F7C4-E9EE-462B-AD0F-7852DBB9940B}" type="presParOf" srcId="{F5E18FA9-8BE6-4706-885E-0E680516E414}" destId="{3444B164-9190-449A-9F0C-BFC4D55FE8C8}" srcOrd="1" destOrd="0" presId="urn:microsoft.com/office/officeart/2009/3/layout/StepUpProcess"/>
    <dgm:cxn modelId="{982A307C-3E7B-4127-BC95-1B5B531DD308}" type="presParOf" srcId="{F5E18FA9-8BE6-4706-885E-0E680516E414}" destId="{840B8E5C-4802-4190-91A1-3B7588598126}" srcOrd="2" destOrd="0" presId="urn:microsoft.com/office/officeart/2009/3/layout/StepUpProcess"/>
    <dgm:cxn modelId="{2ABDF33F-4E76-4D0F-BA27-B91D7E701B74}" type="presParOf" srcId="{6895E49A-49D7-46B6-A9AB-0915BA69D814}" destId="{C505880A-9893-44AA-943F-F3E7E3306EC4}" srcOrd="3" destOrd="0" presId="urn:microsoft.com/office/officeart/2009/3/layout/StepUpProcess"/>
    <dgm:cxn modelId="{A8E25DD4-A229-4E52-8199-FF851CDB0650}" type="presParOf" srcId="{C505880A-9893-44AA-943F-F3E7E3306EC4}" destId="{629B357A-76EB-4E09-8C1E-B0A7DBBAEDD4}" srcOrd="0" destOrd="0" presId="urn:microsoft.com/office/officeart/2009/3/layout/StepUpProcess"/>
    <dgm:cxn modelId="{E59226A2-1FF8-436B-A031-D302BC2C497E}" type="presParOf" srcId="{6895E49A-49D7-46B6-A9AB-0915BA69D814}" destId="{A976D309-E8C1-4904-9B04-9CDEC2B36767}" srcOrd="4" destOrd="0" presId="urn:microsoft.com/office/officeart/2009/3/layout/StepUpProcess"/>
    <dgm:cxn modelId="{DC3462A9-399F-4206-867E-6FBDF8E4989F}" type="presParOf" srcId="{A976D309-E8C1-4904-9B04-9CDEC2B36767}" destId="{D8F35034-9A3E-4FBE-A8C9-C227C621A3BD}" srcOrd="0" destOrd="0" presId="urn:microsoft.com/office/officeart/2009/3/layout/StepUpProcess"/>
    <dgm:cxn modelId="{0C89BB03-111A-449D-921A-5A6FCFC7A13C}" type="presParOf" srcId="{A976D309-E8C1-4904-9B04-9CDEC2B36767}" destId="{9182E75A-D8B8-44AE-B9A2-C3B76627C7A2}" srcOrd="1" destOrd="0" presId="urn:microsoft.com/office/officeart/2009/3/layout/StepUpProcess"/>
    <dgm:cxn modelId="{91BCBD24-CFE7-4CD5-8EE7-AF7B703F8C4D}" type="presParOf" srcId="{A976D309-E8C1-4904-9B04-9CDEC2B36767}" destId="{53B51150-A80D-4B64-97E4-0969A3E664C0}" srcOrd="2" destOrd="0" presId="urn:microsoft.com/office/officeart/2009/3/layout/StepUpProcess"/>
    <dgm:cxn modelId="{6EE6D1EC-DA61-4CE5-8723-16BFF2ED5A62}" type="presParOf" srcId="{6895E49A-49D7-46B6-A9AB-0915BA69D814}" destId="{CBB34C50-78B3-40EE-8DD9-05AB0816AB5C}" srcOrd="5" destOrd="0" presId="urn:microsoft.com/office/officeart/2009/3/layout/StepUpProcess"/>
    <dgm:cxn modelId="{5A036FDD-DB47-4163-8CAC-F9573D9E3598}" type="presParOf" srcId="{CBB34C50-78B3-40EE-8DD9-05AB0816AB5C}" destId="{4C7E0470-7F41-4E86-B66A-C7F3F7133950}" srcOrd="0" destOrd="0" presId="urn:microsoft.com/office/officeart/2009/3/layout/StepUpProcess"/>
    <dgm:cxn modelId="{4C302AFF-C637-44E2-8C23-35A6E8279748}" type="presParOf" srcId="{6895E49A-49D7-46B6-A9AB-0915BA69D814}" destId="{F923D522-15C5-4879-8E01-2972430A7087}" srcOrd="6" destOrd="0" presId="urn:microsoft.com/office/officeart/2009/3/layout/StepUpProcess"/>
    <dgm:cxn modelId="{141854E6-7685-4E8E-BB5A-83C3EAB7A263}" type="presParOf" srcId="{F923D522-15C5-4879-8E01-2972430A7087}" destId="{C2762AE5-0A24-4DE2-BF69-7AA8AE4121F2}" srcOrd="0" destOrd="0" presId="urn:microsoft.com/office/officeart/2009/3/layout/StepUpProcess"/>
    <dgm:cxn modelId="{9BA4177A-2AD2-4A1D-8709-A385163AEDD1}" type="presParOf" srcId="{F923D522-15C5-4879-8E01-2972430A7087}" destId="{E57218D6-75B7-4373-B101-593FA992E78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A38E4-7B69-41EE-B799-498B4327D827}">
      <dsp:nvSpPr>
        <dsp:cNvPr id="0" name=""/>
        <dsp:cNvSpPr/>
      </dsp:nvSpPr>
      <dsp:spPr>
        <a:xfrm rot="5400000">
          <a:off x="343893" y="1910061"/>
          <a:ext cx="1028087" cy="171071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AAE36D-7E6D-4D08-A767-35B74CC58690}">
      <dsp:nvSpPr>
        <dsp:cNvPr id="0" name=""/>
        <dsp:cNvSpPr/>
      </dsp:nvSpPr>
      <dsp:spPr>
        <a:xfrm>
          <a:off x="172280" y="2421196"/>
          <a:ext cx="1544442" cy="1353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Browser Defaults</a:t>
          </a:r>
          <a:endParaRPr lang="en-US" sz="2400" kern="1200" dirty="0"/>
        </a:p>
      </dsp:txBody>
      <dsp:txXfrm>
        <a:off x="172280" y="2421196"/>
        <a:ext cx="1544442" cy="1353794"/>
      </dsp:txXfrm>
    </dsp:sp>
    <dsp:sp modelId="{6C2F6B8C-9EFA-4CAE-94C4-7BE1E27CB877}">
      <dsp:nvSpPr>
        <dsp:cNvPr id="0" name=""/>
        <dsp:cNvSpPr/>
      </dsp:nvSpPr>
      <dsp:spPr>
        <a:xfrm>
          <a:off x="1425318" y="1784117"/>
          <a:ext cx="291404" cy="291404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C276E-DB11-4167-95E9-56DE3B99518F}">
      <dsp:nvSpPr>
        <dsp:cNvPr id="0" name=""/>
        <dsp:cNvSpPr/>
      </dsp:nvSpPr>
      <dsp:spPr>
        <a:xfrm rot="5400000">
          <a:off x="2234592" y="1442206"/>
          <a:ext cx="1028087" cy="1710714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44B164-9190-449A-9F0C-BFC4D55FE8C8}">
      <dsp:nvSpPr>
        <dsp:cNvPr id="0" name=""/>
        <dsp:cNvSpPr/>
      </dsp:nvSpPr>
      <dsp:spPr>
        <a:xfrm>
          <a:off x="2062979" y="1953341"/>
          <a:ext cx="1544442" cy="1353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External (Imported) Styles</a:t>
          </a:r>
          <a:endParaRPr lang="en-US" sz="2400" kern="1200" dirty="0"/>
        </a:p>
      </dsp:txBody>
      <dsp:txXfrm>
        <a:off x="2062979" y="1953341"/>
        <a:ext cx="1544442" cy="1353794"/>
      </dsp:txXfrm>
    </dsp:sp>
    <dsp:sp modelId="{840B8E5C-4802-4190-91A1-3B7588598126}">
      <dsp:nvSpPr>
        <dsp:cNvPr id="0" name=""/>
        <dsp:cNvSpPr/>
      </dsp:nvSpPr>
      <dsp:spPr>
        <a:xfrm>
          <a:off x="3316017" y="1316261"/>
          <a:ext cx="291404" cy="291404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F35034-9A3E-4FBE-A8C9-C227C621A3BD}">
      <dsp:nvSpPr>
        <dsp:cNvPr id="0" name=""/>
        <dsp:cNvSpPr/>
      </dsp:nvSpPr>
      <dsp:spPr>
        <a:xfrm rot="5400000">
          <a:off x="4125291" y="974351"/>
          <a:ext cx="1028087" cy="1710714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2E75A-D8B8-44AE-B9A2-C3B76627C7A2}">
      <dsp:nvSpPr>
        <dsp:cNvPr id="0" name=""/>
        <dsp:cNvSpPr/>
      </dsp:nvSpPr>
      <dsp:spPr>
        <a:xfrm>
          <a:off x="3953678" y="1485485"/>
          <a:ext cx="1544442" cy="1353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Embedded Styles</a:t>
          </a:r>
          <a:endParaRPr lang="en-US" sz="2400" kern="1200" dirty="0"/>
        </a:p>
      </dsp:txBody>
      <dsp:txXfrm>
        <a:off x="3953678" y="1485485"/>
        <a:ext cx="1544442" cy="1353794"/>
      </dsp:txXfrm>
    </dsp:sp>
    <dsp:sp modelId="{53B51150-A80D-4B64-97E4-0969A3E664C0}">
      <dsp:nvSpPr>
        <dsp:cNvPr id="0" name=""/>
        <dsp:cNvSpPr/>
      </dsp:nvSpPr>
      <dsp:spPr>
        <a:xfrm>
          <a:off x="5206716" y="848406"/>
          <a:ext cx="291404" cy="291404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62AE5-0A24-4DE2-BF69-7AA8AE4121F2}">
      <dsp:nvSpPr>
        <dsp:cNvPr id="0" name=""/>
        <dsp:cNvSpPr/>
      </dsp:nvSpPr>
      <dsp:spPr>
        <a:xfrm rot="5400000">
          <a:off x="6015990" y="506495"/>
          <a:ext cx="1028087" cy="1710714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218D6-75B7-4373-B101-593FA992E780}">
      <dsp:nvSpPr>
        <dsp:cNvPr id="0" name=""/>
        <dsp:cNvSpPr/>
      </dsp:nvSpPr>
      <dsp:spPr>
        <a:xfrm>
          <a:off x="5844377" y="1017630"/>
          <a:ext cx="1544442" cy="1353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Inline Styles</a:t>
          </a:r>
          <a:endParaRPr lang="en-US" sz="2400" kern="1200" dirty="0"/>
        </a:p>
      </dsp:txBody>
      <dsp:txXfrm>
        <a:off x="5844377" y="1017630"/>
        <a:ext cx="1544442" cy="1353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71D3E-EE08-43E2-A8CB-93FC924B0244}" type="datetimeFigureOut">
              <a:rPr lang="en-US" smtClean="0"/>
              <a:t>24/6/15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AAAAE-ED54-4873-931E-86604D8A7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17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@font-face</a:t>
            </a:r>
            <a:r>
              <a:rPr lang="en-US" baseline="0" dirty="0" smtClean="0"/>
              <a:t> allows you to load web fonts instead of just relying on the system fonts installed on a machine.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18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83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15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88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07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42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42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DC61D-F376-43F7-97B2-0F5A9328AB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47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66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8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84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06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24/6/15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9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24/6/15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2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24/6/15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5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24/6/15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9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24/6/15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50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D37-955F-4255-AD4D-D2F706DADE11}" type="datetimeFigureOut">
              <a:rPr lang="en-US" smtClean="0"/>
              <a:t>24/6/15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83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80D37-955F-4255-AD4D-D2F706DADE11}" type="datetimeFigureOut">
              <a:rPr lang="en-US" smtClean="0"/>
              <a:t>24/6/15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32FDE-21B8-47D4-AC0B-02E3CC33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68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4" Type="http://schemas.openxmlformats.org/officeDocument/2006/relationships/image" Target="../media/image22.tmp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4" Type="http://schemas.openxmlformats.org/officeDocument/2006/relationships/image" Target="../media/image27.tmp"/><Relationship Id="rId5" Type="http://schemas.openxmlformats.org/officeDocument/2006/relationships/image" Target="../media/image28.tmp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4" Type="http://schemas.openxmlformats.org/officeDocument/2006/relationships/image" Target="../media/image36.tmp"/><Relationship Id="rId5" Type="http://schemas.openxmlformats.org/officeDocument/2006/relationships/image" Target="../media/image37.tmp"/><Relationship Id="rId6" Type="http://schemas.openxmlformats.org/officeDocument/2006/relationships/image" Target="../media/image38.tm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tmp"/><Relationship Id="rId12" Type="http://schemas.openxmlformats.org/officeDocument/2006/relationships/image" Target="../media/image45.tm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microsoft.com/office/2007/relationships/hdphoto" Target="../media/hdphoto2.wdp"/><Relationship Id="rId5" Type="http://schemas.openxmlformats.org/officeDocument/2006/relationships/image" Target="../media/image40.tmp"/><Relationship Id="rId6" Type="http://schemas.openxmlformats.org/officeDocument/2006/relationships/image" Target="../media/image41.png"/><Relationship Id="rId7" Type="http://schemas.microsoft.com/office/2007/relationships/hdphoto" Target="../media/hdphoto3.wdp"/><Relationship Id="rId8" Type="http://schemas.openxmlformats.org/officeDocument/2006/relationships/image" Target="../media/image42.tmp"/><Relationship Id="rId9" Type="http://schemas.openxmlformats.org/officeDocument/2006/relationships/image" Target="../media/image43.png"/><Relationship Id="rId10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4" Type="http://schemas.openxmlformats.org/officeDocument/2006/relationships/image" Target="../media/image4.tmp"/><Relationship Id="rId5" Type="http://schemas.openxmlformats.org/officeDocument/2006/relationships/image" Target="../media/image5.tm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4" Type="http://schemas.openxmlformats.org/officeDocument/2006/relationships/image" Target="../media/image8.tm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mp"/><Relationship Id="rId3" Type="http://schemas.openxmlformats.org/officeDocument/2006/relationships/image" Target="../media/image10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2.bp.blogspot.com/-5Bl9q1Lpd9Y/Ub9AZd3PTWI/AAAAAAAAAeA/oZ_TsPG6U4w/s1600/css+sty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295403"/>
            <a:ext cx="77343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408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67400" y="152402"/>
            <a:ext cx="32766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 PROPERTIES - BACKGROUND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1668" y="839823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andara" panose="020E0502030303020204" pitchFamily="34" charset="0"/>
              </a:rPr>
              <a:t>body { </a:t>
            </a:r>
          </a:p>
          <a:p>
            <a:r>
              <a:rPr lang="en-US" dirty="0">
                <a:solidFill>
                  <a:schemeClr val="accent2"/>
                </a:solidFill>
                <a:latin typeface="Candara" panose="020E0502030303020204" pitchFamily="34" charset="0"/>
              </a:rPr>
              <a:t>      background-image: </a:t>
            </a:r>
            <a:r>
              <a:rPr lang="en-US" dirty="0" err="1">
                <a:solidFill>
                  <a:schemeClr val="accent2"/>
                </a:solidFill>
                <a:latin typeface="Candara" panose="020E0502030303020204" pitchFamily="34" charset="0"/>
              </a:rPr>
              <a:t>url</a:t>
            </a:r>
            <a:r>
              <a:rPr lang="en-US" dirty="0">
                <a:solidFill>
                  <a:schemeClr val="accent2"/>
                </a:solidFill>
                <a:latin typeface="Candara" panose="020E0502030303020204" pitchFamily="34" charset="0"/>
              </a:rPr>
              <a:t>(background.png);</a:t>
            </a:r>
          </a:p>
          <a:p>
            <a:r>
              <a:rPr lang="en-US" dirty="0">
                <a:solidFill>
                  <a:schemeClr val="accent2"/>
                </a:solidFill>
                <a:latin typeface="Candara" panose="020E0502030303020204" pitchFamily="34" charset="0"/>
              </a:rPr>
              <a:t>      background-repeat: no-repeat; </a:t>
            </a:r>
          </a:p>
          <a:p>
            <a:r>
              <a:rPr lang="en-US" dirty="0">
                <a:solidFill>
                  <a:schemeClr val="accent2"/>
                </a:solidFill>
                <a:latin typeface="Candara" panose="020E0502030303020204" pitchFamily="34" charset="0"/>
              </a:rPr>
              <a:t>}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4" y="2209800"/>
            <a:ext cx="2404753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1162988"/>
            <a:ext cx="2201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* By default images tile (repeat)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6" y="4572001"/>
            <a:ext cx="2415111" cy="2047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63834"/>
            <a:ext cx="4938712" cy="4324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195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69757" y="152403"/>
            <a:ext cx="3474244" cy="584775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 PROPERTIES -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 FAVORITES ICON / LIST MARKERS</a:t>
            </a: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44" y="1219201"/>
            <a:ext cx="3733311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4803" y="3657602"/>
            <a:ext cx="3736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&lt;link </a:t>
            </a:r>
            <a:r>
              <a:rPr lang="en-US" b="1" dirty="0" err="1">
                <a:solidFill>
                  <a:schemeClr val="accent2"/>
                </a:solidFill>
                <a:latin typeface="Candara" panose="020E0502030303020204" pitchFamily="34" charset="0"/>
              </a:rPr>
              <a:t>rel</a:t>
            </a: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="icon" </a:t>
            </a:r>
            <a:r>
              <a:rPr lang="en-US" b="1" dirty="0" err="1">
                <a:solidFill>
                  <a:schemeClr val="accent2"/>
                </a:solidFill>
                <a:latin typeface="Candara" panose="020E0502030303020204" pitchFamily="34" charset="0"/>
              </a:rPr>
              <a:t>href</a:t>
            </a: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="favicon.ico" type="image/x-icon" /&gt;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5246" y="4648203"/>
            <a:ext cx="2066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* Generally of size 16px x 16px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184843" y="3519101"/>
            <a:ext cx="3733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  <a:latin typeface="Candara" panose="020E0502030303020204" pitchFamily="34" charset="0"/>
              </a:rPr>
              <a:t>ul</a:t>
            </a: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 {  </a:t>
            </a:r>
          </a:p>
          <a:p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   list-style-image: </a:t>
            </a:r>
            <a:r>
              <a:rPr lang="en-US" b="1" dirty="0" err="1">
                <a:solidFill>
                  <a:schemeClr val="accent2"/>
                </a:solidFill>
                <a:latin typeface="Candara" panose="020E0502030303020204" pitchFamily="34" charset="0"/>
              </a:rPr>
              <a:t>url</a:t>
            </a: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(flower.png); </a:t>
            </a:r>
          </a:p>
          <a:p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}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843" y="1626295"/>
            <a:ext cx="2286000" cy="116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648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34200" y="152402"/>
            <a:ext cx="22098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 FONT PROPERTIES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42900" y="914404"/>
          <a:ext cx="8382000" cy="5714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9800"/>
                <a:gridCol w="6172200"/>
              </a:tblGrid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font-family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latin typeface="Candara" panose="020E0502030303020204" pitchFamily="34" charset="0"/>
                        </a:rPr>
                        <a:t>Arial | Helvetica | sans-serif </a:t>
                      </a:r>
                      <a:r>
                        <a:rPr lang="en-US" sz="120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(can be other font families.</a:t>
                      </a:r>
                      <a:r>
                        <a:rPr lang="en-US" sz="1200" i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 last is the fallback</a:t>
                      </a:r>
                      <a:r>
                        <a:rPr lang="en-US" sz="120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)</a:t>
                      </a:r>
                      <a:endParaRPr lang="en-US" sz="15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font –size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dirty="0" smtClean="0">
                          <a:latin typeface="Candara" panose="020E0502030303020204" pitchFamily="34" charset="0"/>
                        </a:rPr>
                        <a:t>90%</a:t>
                      </a:r>
                      <a:r>
                        <a:rPr lang="en-US" sz="1500" dirty="0" smtClean="0">
                          <a:latin typeface="Candara" panose="020E0502030303020204" pitchFamily="34" charset="0"/>
                        </a:rPr>
                        <a:t> OR</a:t>
                      </a:r>
                      <a:r>
                        <a:rPr lang="en-US" sz="1500" baseline="0" dirty="0" smtClean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500" b="1" baseline="0" dirty="0" smtClean="0">
                          <a:latin typeface="Candara" panose="020E0502030303020204" pitchFamily="34" charset="0"/>
                        </a:rPr>
                        <a:t>35px</a:t>
                      </a:r>
                      <a:r>
                        <a:rPr lang="en-US" sz="1500" baseline="0" dirty="0" smtClean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i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(can be given as % or pixels)</a:t>
                      </a:r>
                      <a:endParaRPr lang="en-US" sz="12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51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font-weight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bold</a:t>
                      </a:r>
                      <a:r>
                        <a:rPr lang="en-US" sz="1500" i="0" baseline="0" dirty="0" smtClean="0">
                          <a:latin typeface="Candara" panose="020E0502030303020204" pitchFamily="34" charset="0"/>
                        </a:rPr>
                        <a:t> | bolder | light | lighter | normal | inherit | 100-900 </a:t>
                      </a:r>
                      <a:r>
                        <a:rPr lang="en-US" sz="1200" i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(in increments of 100)</a:t>
                      </a:r>
                      <a:endParaRPr lang="en-US" sz="15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51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font-style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normal |</a:t>
                      </a:r>
                      <a:r>
                        <a:rPr lang="en-US" sz="1500" i="0" baseline="0" dirty="0" smtClean="0">
                          <a:latin typeface="Candara" panose="020E0502030303020204" pitchFamily="34" charset="0"/>
                        </a:rPr>
                        <a:t> italic | oblique</a:t>
                      </a:r>
                      <a:endParaRPr lang="en-US" sz="1500" i="0" dirty="0"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51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@font-face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font-family | </a:t>
                      </a:r>
                      <a:r>
                        <a:rPr lang="en-US" sz="1500" i="0" dirty="0" err="1" smtClean="0">
                          <a:latin typeface="Candara" panose="020E0502030303020204" pitchFamily="34" charset="0"/>
                        </a:rPr>
                        <a:t>src</a:t>
                      </a:r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20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(e.g. something like </a:t>
                      </a:r>
                      <a:r>
                        <a:rPr lang="en-US" sz="1200" i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url</a:t>
                      </a:r>
                      <a:r>
                        <a:rPr lang="en-US" sz="120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(</a:t>
                      </a:r>
                      <a:r>
                        <a:rPr lang="en-US" sz="1200" i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webfont.woff</a:t>
                      </a:r>
                      <a:r>
                        <a:rPr lang="en-US" sz="120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))</a:t>
                      </a:r>
                      <a:endParaRPr lang="en-US" sz="12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line-height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latin typeface="Candara" panose="020E0502030303020204" pitchFamily="34" charset="0"/>
                        </a:rPr>
                        <a:t>normal</a:t>
                      </a:r>
                      <a:r>
                        <a:rPr lang="en-US" sz="1500" baseline="0" dirty="0" smtClean="0">
                          <a:latin typeface="Candara" panose="020E0502030303020204" pitchFamily="34" charset="0"/>
                        </a:rPr>
                        <a:t> | 3.5 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ndara" panose="020E0502030303020204" pitchFamily="34" charset="0"/>
                        </a:rPr>
                        <a:t>(relative to element’s font size) </a:t>
                      </a:r>
                      <a:r>
                        <a:rPr lang="en-US" sz="1500" baseline="0" dirty="0" smtClean="0">
                          <a:latin typeface="Candara" panose="020E0502030303020204" pitchFamily="34" charset="0"/>
                        </a:rPr>
                        <a:t>| 3em |  34% </a:t>
                      </a:r>
                      <a:r>
                        <a:rPr kumimoji="0" 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</a:rPr>
                        <a:t>(relative to element’s font size) </a:t>
                      </a:r>
                      <a:endParaRPr lang="en-US" sz="1500" dirty="0"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text-align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</a:rPr>
                        <a:t>start | end | left | right | center | justify | match-parent | start end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51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text-indent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3mm |  30px | 15%</a:t>
                      </a:r>
                      <a:r>
                        <a:rPr lang="en-US" sz="1500" i="1" dirty="0" smtClean="0">
                          <a:latin typeface="Candara" panose="020E0502030303020204" pitchFamily="34" charset="0"/>
                        </a:rPr>
                        <a:t> </a:t>
                      </a:r>
                      <a:r>
                        <a:rPr kumimoji="0" 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</a:rPr>
                        <a:t>(relative to element’s font size) </a:t>
                      </a: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500" i="1" dirty="0" smtClean="0">
                          <a:latin typeface="Candara" panose="020E0502030303020204" pitchFamily="34" charset="0"/>
                        </a:rPr>
                        <a:t>|  </a:t>
                      </a:r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each-line</a:t>
                      </a:r>
                      <a:r>
                        <a:rPr lang="en-US" sz="1500" i="1" baseline="0" dirty="0" smtClean="0">
                          <a:latin typeface="Candara" panose="020E0502030303020204" pitchFamily="34" charset="0"/>
                        </a:rPr>
                        <a:t> | </a:t>
                      </a:r>
                      <a:r>
                        <a:rPr lang="en-US" sz="1500" i="1" dirty="0" smtClean="0"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hanging</a:t>
                      </a:r>
                      <a:endParaRPr lang="en-US" sz="1500" i="1" dirty="0"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51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letter-spacing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normal | initial | inherit | 3mm</a:t>
                      </a:r>
                      <a:r>
                        <a:rPr lang="en-US" sz="1500" i="0" baseline="0" dirty="0" smtClean="0">
                          <a:latin typeface="Candara" panose="020E0502030303020204" pitchFamily="34" charset="0"/>
                        </a:rPr>
                        <a:t> | </a:t>
                      </a:r>
                      <a:r>
                        <a:rPr lang="en-US" sz="1500" i="0" dirty="0" smtClean="0">
                          <a:latin typeface="Candara" panose="020E0502030303020204" pitchFamily="34" charset="0"/>
                        </a:rPr>
                        <a:t>3px</a:t>
                      </a:r>
                      <a:endParaRPr lang="en-US" sz="1500" i="0" dirty="0"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width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</a:rPr>
                        <a:t>auto | inherit | 100% | 200px | 30em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2"/>
                          </a:solidFill>
                          <a:latin typeface="Candara" panose="020E0502030303020204" pitchFamily="34" charset="0"/>
                        </a:rPr>
                        <a:t>height</a:t>
                      </a:r>
                      <a:endParaRPr lang="en-US" sz="1600" b="1" dirty="0">
                        <a:solidFill>
                          <a:schemeClr val="accent2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</a:rPr>
                        <a:t>auto | inherit | 100% | 200px | 30em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329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8600" y="152402"/>
            <a:ext cx="12954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BOX MODEL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90235"/>
            <a:ext cx="6068272" cy="5077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400800" y="1143003"/>
            <a:ext cx="270535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Content</a:t>
            </a:r>
          </a:p>
          <a:p>
            <a:pPr marL="285744" indent="-285744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Padding</a:t>
            </a:r>
          </a:p>
          <a:p>
            <a:pPr marL="285744" indent="-285744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Border</a:t>
            </a:r>
          </a:p>
          <a:p>
            <a:pPr marL="285744" indent="-285744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Margin</a:t>
            </a:r>
          </a:p>
          <a:p>
            <a:pPr marL="285744" indent="-285744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Top/Bottom/Left/Right</a:t>
            </a:r>
          </a:p>
        </p:txBody>
      </p:sp>
    </p:spTree>
    <p:extLst>
      <p:ext uri="{BB962C8B-B14F-4D97-AF65-F5344CB8AC3E}">
        <p14:creationId xmlns:p14="http://schemas.microsoft.com/office/powerpoint/2010/main" val="2250598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39000" y="152402"/>
            <a:ext cx="19050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MARGIN / PADDING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676400"/>
            <a:ext cx="3843932" cy="167640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46" y="3962401"/>
            <a:ext cx="3677047" cy="148069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8" y="2166940"/>
            <a:ext cx="280987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Curved Left Arrow 18"/>
          <p:cNvSpPr/>
          <p:nvPr/>
        </p:nvSpPr>
        <p:spPr>
          <a:xfrm rot="16200000">
            <a:off x="7441177" y="1562100"/>
            <a:ext cx="419100" cy="1066800"/>
          </a:xfrm>
          <a:prstGeom prst="curvedLeftArrow">
            <a:avLst>
              <a:gd name="adj1" fmla="val 10432"/>
              <a:gd name="adj2" fmla="val 58145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57800" y="4953002"/>
            <a:ext cx="3429000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ndara" panose="020E0502030303020204" pitchFamily="34" charset="0"/>
              </a:rPr>
              <a:t>Clockwise property: top right bottom left</a:t>
            </a:r>
          </a:p>
        </p:txBody>
      </p:sp>
    </p:spTree>
    <p:extLst>
      <p:ext uri="{BB962C8B-B14F-4D97-AF65-F5344CB8AC3E}">
        <p14:creationId xmlns:p14="http://schemas.microsoft.com/office/powerpoint/2010/main" val="403847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91400" y="152402"/>
            <a:ext cx="17526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PAGE CENTERING</a:t>
            </a:r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1676400"/>
            <a:ext cx="2880852" cy="1935456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605" y="1219202"/>
            <a:ext cx="5447661" cy="363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3691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53400" y="152402"/>
            <a:ext cx="9906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BORDER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2" y="966881"/>
            <a:ext cx="3181647" cy="1139373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01" y="1143002"/>
            <a:ext cx="3562709" cy="96325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514603"/>
            <a:ext cx="7162800" cy="3388159"/>
          </a:xfrm>
          <a:prstGeom prst="rect">
            <a:avLst/>
          </a:prstGeom>
        </p:spPr>
      </p:pic>
      <p:pic>
        <p:nvPicPr>
          <p:cNvPr id="2050" name="Picture 2" descr="http://scortechnologies.com/img/grid/logo_css3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752" y="2514602"/>
            <a:ext cx="429851" cy="42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347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0400" y="152402"/>
            <a:ext cx="21336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PAGE LAYOUT (BASIC)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" y="2209800"/>
            <a:ext cx="2674909" cy="2547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51" y="3048002"/>
            <a:ext cx="251432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75" y="3048002"/>
            <a:ext cx="2294573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110" y="1143003"/>
            <a:ext cx="21717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111" y="1147763"/>
            <a:ext cx="2209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80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152402"/>
            <a:ext cx="27432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PAGE LAYOUT (ADVANCED)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2" y="762002"/>
            <a:ext cx="5591089" cy="1581319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3" y="2360526"/>
            <a:ext cx="5501285" cy="10464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5600" y="1143000"/>
            <a:ext cx="16635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GRID LAYOUTS</a:t>
            </a:r>
          </a:p>
          <a:p>
            <a:pPr marL="285744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Bootstrap</a:t>
            </a:r>
          </a:p>
          <a:p>
            <a:pPr marL="285744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Foundation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77743" y="4591667"/>
            <a:ext cx="21893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2"/>
                </a:solidFill>
                <a:latin typeface="Candara" panose="020E0502030303020204" pitchFamily="34" charset="0"/>
              </a:rPr>
              <a:t>NON-GRID LAYOUTS</a:t>
            </a:r>
          </a:p>
          <a:p>
            <a:pPr marL="285744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D3.js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9" y="3886203"/>
            <a:ext cx="2954577" cy="2753429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7"/>
          <a:stretch/>
        </p:blipFill>
        <p:spPr>
          <a:xfrm>
            <a:off x="3154623" y="3667829"/>
            <a:ext cx="3147856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60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2400" y="152402"/>
            <a:ext cx="13716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NAVIGATION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490958"/>
            <a:ext cx="1038227" cy="754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3"/>
            <a:ext cx="3581400" cy="1854569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3" y="513737"/>
            <a:ext cx="802455" cy="73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896" y="1991032"/>
            <a:ext cx="3010267" cy="616232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819400" y="760529"/>
            <a:ext cx="3200400" cy="19369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147412" y="490956"/>
            <a:ext cx="242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Remove list dots and text underline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3962402"/>
            <a:ext cx="2886075" cy="29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/>
          <a:stretch/>
        </p:blipFill>
        <p:spPr>
          <a:xfrm>
            <a:off x="5296895" y="4896469"/>
            <a:ext cx="2323151" cy="98944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57200" y="4667220"/>
            <a:ext cx="3581400" cy="1832296"/>
            <a:chOff x="457200" y="4667220"/>
            <a:chExt cx="3581400" cy="1832296"/>
          </a:xfrm>
        </p:grpSpPr>
        <p:pic>
          <p:nvPicPr>
            <p:cNvPr id="22" name="Picture 21" descr="Screen Clippi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62"/>
            <a:stretch/>
          </p:blipFill>
          <p:spPr>
            <a:xfrm>
              <a:off x="457200" y="4896465"/>
              <a:ext cx="3581400" cy="1603051"/>
            </a:xfrm>
            <a:prstGeom prst="rect">
              <a:avLst/>
            </a:prstGeom>
          </p:spPr>
        </p:pic>
        <p:pic>
          <p:nvPicPr>
            <p:cNvPr id="16" name="Picture 15" descr="Screen Clippi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667220"/>
              <a:ext cx="1071712" cy="209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77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77200" y="152402"/>
            <a:ext cx="10668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INTRO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1601" y="2209660"/>
            <a:ext cx="17907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43601" y="3059140"/>
            <a:ext cx="17907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43501" y="2446367"/>
            <a:ext cx="17907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71003" y="1646895"/>
            <a:ext cx="17907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95451" y="2440867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ndara" panose="020E0502030303020204" pitchFamily="34" charset="0"/>
              </a:rPr>
              <a:t>CSS File</a:t>
            </a:r>
          </a:p>
        </p:txBody>
      </p:sp>
      <p:cxnSp>
        <p:nvCxnSpPr>
          <p:cNvPr id="14" name="Straight Arrow Connector 13"/>
          <p:cNvCxnSpPr>
            <a:stCxn id="5" idx="3"/>
            <a:endCxn id="13" idx="1"/>
          </p:cNvCxnSpPr>
          <p:nvPr/>
        </p:nvCxnSpPr>
        <p:spPr>
          <a:xfrm flipV="1">
            <a:off x="3162302" y="2104095"/>
            <a:ext cx="1708703" cy="562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12" idx="1"/>
          </p:cNvCxnSpPr>
          <p:nvPr/>
        </p:nvCxnSpPr>
        <p:spPr>
          <a:xfrm>
            <a:off x="3162300" y="2666862"/>
            <a:ext cx="1981200" cy="236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3"/>
            <a:endCxn id="11" idx="1"/>
          </p:cNvCxnSpPr>
          <p:nvPr/>
        </p:nvCxnSpPr>
        <p:spPr>
          <a:xfrm>
            <a:off x="3162301" y="2666860"/>
            <a:ext cx="2781300" cy="849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2" y="3648671"/>
            <a:ext cx="3543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A single Cascading Style Sheet file can control the color typography and layout of multiple web pages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94852" y="1904041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index.html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10203" y="2720587"/>
            <a:ext cx="1211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about.html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03261" y="3479394"/>
            <a:ext cx="1340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contact.html</a:t>
            </a:r>
          </a:p>
        </p:txBody>
      </p:sp>
    </p:spTree>
    <p:extLst>
      <p:ext uri="{BB962C8B-B14F-4D97-AF65-F5344CB8AC3E}">
        <p14:creationId xmlns:p14="http://schemas.microsoft.com/office/powerpoint/2010/main" val="3336697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143" y="3023810"/>
            <a:ext cx="1134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ndara"/>
                <a:cs typeface="Candara"/>
              </a:rPr>
              <a:t>CSS3</a:t>
            </a:r>
            <a:endParaRPr lang="en-US" sz="36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717180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99905" y="152402"/>
            <a:ext cx="2044095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ROUNDED BORDERS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589" y="2338614"/>
            <a:ext cx="3238500" cy="260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762" y="991807"/>
            <a:ext cx="2725662" cy="43980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29618" y="1070767"/>
            <a:ext cx="23464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#corners </a:t>
            </a:r>
            <a:r>
              <a:rPr lang="en-US" dirty="0">
                <a:latin typeface="Candara"/>
                <a:cs typeface="Candara"/>
              </a:rPr>
              <a:t>{</a:t>
            </a:r>
          </a:p>
          <a:p>
            <a:r>
              <a:rPr lang="en-US" dirty="0">
                <a:solidFill>
                  <a:srgbClr val="993333"/>
                </a:solidFill>
                <a:latin typeface="Candara"/>
                <a:cs typeface="Candara"/>
              </a:rPr>
              <a:t>    border-radius: 25px;</a:t>
            </a:r>
          </a:p>
          <a:p>
            <a:r>
              <a:rPr lang="en-US" dirty="0" smtClean="0">
                <a:latin typeface="Candara"/>
                <a:cs typeface="Candara"/>
              </a:rPr>
              <a:t>}</a:t>
            </a:r>
            <a:endParaRPr lang="en-US" dirty="0">
              <a:latin typeface="Candara"/>
              <a:cs typeface="Candar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0857" y="5817810"/>
            <a:ext cx="664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Applied in the order:  </a:t>
            </a:r>
            <a:r>
              <a:rPr lang="en-US" dirty="0" smtClean="0">
                <a:solidFill>
                  <a:srgbClr val="993333"/>
                </a:solidFill>
                <a:latin typeface="Candara"/>
                <a:cs typeface="Candara"/>
              </a:rPr>
              <a:t>top-left , top-right, bottom-right, bottom-left</a:t>
            </a:r>
            <a:endParaRPr lang="en-US" dirty="0">
              <a:solidFill>
                <a:srgbClr val="993333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237885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63619" y="152402"/>
            <a:ext cx="2080381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EXTRA BACKGROUND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8665" y="2586931"/>
            <a:ext cx="88053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#example1 {</a:t>
            </a:r>
          </a:p>
          <a:p>
            <a:r>
              <a:rPr lang="en-US" dirty="0"/>
              <a:t>    background: </a:t>
            </a:r>
            <a:r>
              <a:rPr lang="en-US" dirty="0" err="1">
                <a:solidFill>
                  <a:srgbClr val="993333"/>
                </a:solidFill>
              </a:rPr>
              <a:t>url</a:t>
            </a:r>
            <a:r>
              <a:rPr lang="en-US" dirty="0">
                <a:solidFill>
                  <a:srgbClr val="993333"/>
                </a:solidFill>
              </a:rPr>
              <a:t>(</a:t>
            </a:r>
            <a:r>
              <a:rPr lang="en-US" dirty="0" err="1">
                <a:solidFill>
                  <a:srgbClr val="993333"/>
                </a:solidFill>
              </a:rPr>
              <a:t>img_flwr.gif</a:t>
            </a:r>
            <a:r>
              <a:rPr lang="en-US" dirty="0">
                <a:solidFill>
                  <a:srgbClr val="993333"/>
                </a:solidFill>
              </a:rPr>
              <a:t>) right bottom no-repeat, </a:t>
            </a:r>
            <a:r>
              <a:rPr lang="en-US" dirty="0" err="1">
                <a:solidFill>
                  <a:srgbClr val="993333"/>
                </a:solidFill>
              </a:rPr>
              <a:t>url</a:t>
            </a:r>
            <a:r>
              <a:rPr lang="en-US" dirty="0">
                <a:solidFill>
                  <a:srgbClr val="993333"/>
                </a:solidFill>
              </a:rPr>
              <a:t>(</a:t>
            </a:r>
            <a:r>
              <a:rPr lang="en-US" dirty="0" err="1">
                <a:solidFill>
                  <a:srgbClr val="993333"/>
                </a:solidFill>
              </a:rPr>
              <a:t>paper.gif</a:t>
            </a:r>
            <a:r>
              <a:rPr lang="en-US" dirty="0">
                <a:solidFill>
                  <a:srgbClr val="993333"/>
                </a:solidFill>
              </a:rPr>
              <a:t>) left top repeat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428" y="1052286"/>
            <a:ext cx="5147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Multiple background images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Background sizes </a:t>
            </a:r>
            <a:r>
              <a:rPr lang="en-US" i="1" dirty="0" smtClean="0">
                <a:latin typeface="Candara"/>
                <a:cs typeface="Candara"/>
              </a:rPr>
              <a:t>(Height-Weight, cover, contain)</a:t>
            </a: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Background origin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Background clip</a:t>
            </a:r>
            <a:endParaRPr lang="en-US" dirty="0">
              <a:latin typeface="Candara"/>
              <a:cs typeface="Candar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4094" y="6069168"/>
            <a:ext cx="7607906" cy="369332"/>
          </a:xfrm>
          <a:prstGeom prst="rect">
            <a:avLst/>
          </a:prstGeom>
          <a:solidFill>
            <a:srgbClr val="99333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http://www.w3schools.com/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tryit.asp?filename</a:t>
            </a:r>
            <a:r>
              <a:rPr lang="en-US" dirty="0">
                <a:solidFill>
                  <a:schemeClr val="bg1"/>
                </a:solidFill>
              </a:rPr>
              <a:t>=trycss3_background-clip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59" y="3555999"/>
            <a:ext cx="5135131" cy="199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18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63619" y="152402"/>
            <a:ext cx="2080381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EXTRA BACKGROUND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9436"/>
            <a:ext cx="7853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HSL/HSLA colors – hue, saturation, lightness, alpha – cylindrical color </a:t>
            </a:r>
            <a:r>
              <a:rPr lang="en-US" dirty="0" smtClean="0">
                <a:latin typeface="Candara"/>
                <a:cs typeface="Candara"/>
              </a:rPr>
              <a:t>system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RGBA colors – red, green, blue, alpha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CC3333"/>
                </a:solidFill>
                <a:latin typeface="Candara"/>
                <a:cs typeface="Candara"/>
              </a:rPr>
              <a:t>opacity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447524" y="4127759"/>
            <a:ext cx="4959048" cy="2287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andara"/>
                <a:cs typeface="Candara"/>
              </a:rPr>
              <a:t>#p1 {</a:t>
            </a:r>
            <a:r>
              <a:rPr lang="en-US" sz="1600" dirty="0" err="1">
                <a:latin typeface="Candara"/>
                <a:cs typeface="Candara"/>
              </a:rPr>
              <a:t>background-color:rgb</a:t>
            </a:r>
            <a:r>
              <a:rPr lang="en-US" sz="1600" dirty="0">
                <a:latin typeface="Candara"/>
                <a:cs typeface="Candara"/>
              </a:rPr>
              <a:t>(255,0,0);opacity:0.6;}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ndara"/>
                <a:cs typeface="Candara"/>
              </a:rPr>
              <a:t>#p2 {</a:t>
            </a:r>
            <a:r>
              <a:rPr lang="en-US" sz="1600" dirty="0" err="1">
                <a:latin typeface="Candara"/>
                <a:cs typeface="Candara"/>
              </a:rPr>
              <a:t>background-color:rgb</a:t>
            </a:r>
            <a:r>
              <a:rPr lang="en-US" sz="1600" dirty="0">
                <a:latin typeface="Candara"/>
                <a:cs typeface="Candara"/>
              </a:rPr>
              <a:t>(0,255,0);opacity:0.6;}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ndara"/>
                <a:cs typeface="Candara"/>
              </a:rPr>
              <a:t>#p3 {</a:t>
            </a:r>
            <a:r>
              <a:rPr lang="en-US" sz="1600" dirty="0" err="1">
                <a:latin typeface="Candara"/>
                <a:cs typeface="Candara"/>
              </a:rPr>
              <a:t>background-color:rgb</a:t>
            </a:r>
            <a:r>
              <a:rPr lang="en-US" sz="1600" dirty="0">
                <a:latin typeface="Candara"/>
                <a:cs typeface="Candara"/>
              </a:rPr>
              <a:t>(0,0,255);opacity:0.6;}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ndara"/>
                <a:cs typeface="Candara"/>
              </a:rPr>
              <a:t>#p4 {</a:t>
            </a:r>
            <a:r>
              <a:rPr lang="en-US" sz="1600" dirty="0" err="1">
                <a:latin typeface="Candara"/>
                <a:cs typeface="Candara"/>
              </a:rPr>
              <a:t>background-color:rgb</a:t>
            </a:r>
            <a:r>
              <a:rPr lang="en-US" sz="1600" dirty="0">
                <a:latin typeface="Candara"/>
                <a:cs typeface="Candara"/>
              </a:rPr>
              <a:t>(192,192,192);opacity:0.6;}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ndara"/>
                <a:cs typeface="Candara"/>
              </a:rPr>
              <a:t>#p5 {</a:t>
            </a:r>
            <a:r>
              <a:rPr lang="en-US" sz="1600" dirty="0" err="1">
                <a:latin typeface="Candara"/>
                <a:cs typeface="Candara"/>
              </a:rPr>
              <a:t>background-color:rgb</a:t>
            </a:r>
            <a:r>
              <a:rPr lang="en-US" sz="1600" dirty="0">
                <a:latin typeface="Candara"/>
                <a:cs typeface="Candara"/>
              </a:rPr>
              <a:t>(255,255,0);opacity:0.6;}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ndara"/>
                <a:cs typeface="Candara"/>
              </a:rPr>
              <a:t>#p6 {</a:t>
            </a:r>
            <a:r>
              <a:rPr lang="en-US" sz="1600" dirty="0" err="1">
                <a:latin typeface="Candara"/>
                <a:cs typeface="Candara"/>
              </a:rPr>
              <a:t>background-color:rgb</a:t>
            </a:r>
            <a:r>
              <a:rPr lang="en-US" sz="1600" dirty="0">
                <a:latin typeface="Candara"/>
                <a:cs typeface="Candara"/>
              </a:rPr>
              <a:t>(255,0,255);opacity:0.6;}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13" y="1542110"/>
            <a:ext cx="2908300" cy="2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3" y="1439333"/>
            <a:ext cx="3130245" cy="433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80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89333" y="152402"/>
            <a:ext cx="1354667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GRADIENTS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74761" y="68942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3333"/>
                </a:solidFill>
                <a:latin typeface="Candara"/>
                <a:cs typeface="Candara"/>
              </a:rPr>
              <a:t>Linear</a:t>
            </a:r>
            <a:endParaRPr lang="en-US" dirty="0">
              <a:solidFill>
                <a:srgbClr val="CC3333"/>
              </a:solidFill>
              <a:latin typeface="Candara"/>
              <a:cs typeface="Candar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00588" y="704334"/>
            <a:ext cx="78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C3333"/>
                </a:solidFill>
                <a:latin typeface="Candara"/>
                <a:cs typeface="Candara"/>
              </a:rPr>
              <a:t>Radial</a:t>
            </a:r>
            <a:endParaRPr lang="en-US" dirty="0">
              <a:solidFill>
                <a:srgbClr val="CC3333"/>
              </a:solidFill>
              <a:latin typeface="Candara"/>
              <a:cs typeface="Candar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7046" y="1424597"/>
            <a:ext cx="4402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ndara"/>
                <a:cs typeface="Candara"/>
              </a:rPr>
              <a:t>background: linear-gradient(direction, color-stop1, color-stop2, ...);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0095" y="2503714"/>
            <a:ext cx="3672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default direction is “top to bottom”</a:t>
            </a:r>
            <a:endParaRPr lang="en-US" dirty="0">
              <a:latin typeface="Candara"/>
              <a:cs typeface="Candar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681" y="4136571"/>
            <a:ext cx="1827361" cy="6749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79" y="5285618"/>
            <a:ext cx="1826540" cy="6610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428" y="3158492"/>
            <a:ext cx="1878995" cy="68416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741333" y="1424597"/>
            <a:ext cx="4148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B9BD5"/>
                </a:solidFill>
                <a:latin typeface="Candara"/>
                <a:cs typeface="Candara"/>
              </a:rPr>
              <a:t>background: radial-gradient(shape size at position, start-color, ..., last-color);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4000" y="610545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background: linear-gradient(to bottom right, red , blue);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56668" y="2368026"/>
            <a:ext cx="4112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ndara"/>
                <a:cs typeface="Candara"/>
              </a:rPr>
              <a:t>default, shape is ellipse, size is farthest-corner, and position is center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262" y="3188305"/>
            <a:ext cx="2083405" cy="153775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333" y="3993847"/>
            <a:ext cx="2058005" cy="155848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680857" y="6105455"/>
            <a:ext cx="4209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7F7F"/>
                </a:solidFill>
                <a:latin typeface="Candara"/>
                <a:cs typeface="Candara"/>
              </a:rPr>
              <a:t>background: radial-gradient(red, yellow, green);</a:t>
            </a:r>
          </a:p>
        </p:txBody>
      </p:sp>
    </p:spTree>
    <p:extLst>
      <p:ext uri="{BB962C8B-B14F-4D97-AF65-F5344CB8AC3E}">
        <p14:creationId xmlns:p14="http://schemas.microsoft.com/office/powerpoint/2010/main" val="906154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99905" y="152402"/>
            <a:ext cx="2044095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SHADOW EFFECTS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4761" y="68942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3333"/>
                </a:solidFill>
                <a:latin typeface="Candara"/>
                <a:cs typeface="Candara"/>
              </a:rPr>
              <a:t>t</a:t>
            </a:r>
            <a:r>
              <a:rPr lang="en-US" dirty="0" smtClean="0">
                <a:solidFill>
                  <a:srgbClr val="CC3333"/>
                </a:solidFill>
                <a:latin typeface="Candara"/>
                <a:cs typeface="Candara"/>
              </a:rPr>
              <a:t>ext-shadow</a:t>
            </a:r>
            <a:endParaRPr lang="en-US" dirty="0">
              <a:solidFill>
                <a:srgbClr val="CC3333"/>
              </a:solidFill>
              <a:latin typeface="Candara"/>
              <a:cs typeface="Candar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43350" y="704334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C3333"/>
                </a:solidFill>
                <a:latin typeface="Candara"/>
                <a:cs typeface="Candara"/>
              </a:rPr>
              <a:t>b</a:t>
            </a:r>
            <a:r>
              <a:rPr lang="en-US" dirty="0" smtClean="0">
                <a:solidFill>
                  <a:srgbClr val="CC3333"/>
                </a:solidFill>
                <a:latin typeface="Candara"/>
                <a:cs typeface="Candara"/>
              </a:rPr>
              <a:t>ox-shadow</a:t>
            </a:r>
            <a:endParaRPr lang="en-US" dirty="0">
              <a:solidFill>
                <a:srgbClr val="CC3333"/>
              </a:solidFill>
              <a:latin typeface="Candara"/>
              <a:cs typeface="Candar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0380" y="4721144"/>
            <a:ext cx="355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h1 {</a:t>
            </a:r>
          </a:p>
          <a:p>
            <a:r>
              <a:rPr lang="pl-PL" dirty="0"/>
              <a:t>    </a:t>
            </a:r>
            <a:r>
              <a:rPr lang="pl-PL" dirty="0" err="1"/>
              <a:t>text-shadow</a:t>
            </a:r>
            <a:r>
              <a:rPr lang="pl-PL" dirty="0"/>
              <a:t>: 2px 2px 5px red;</a:t>
            </a:r>
          </a:p>
          <a:p>
            <a:r>
              <a:rPr lang="pl-PL" dirty="0"/>
              <a:t>}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1" y="2751667"/>
            <a:ext cx="3505200" cy="495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17577" y="1430048"/>
            <a:ext cx="8139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5B9BD5"/>
                </a:solidFill>
              </a:rPr>
              <a:t> </a:t>
            </a:r>
            <a:r>
              <a:rPr lang="pl-PL" dirty="0" smtClean="0">
                <a:solidFill>
                  <a:srgbClr val="5B9BD5"/>
                </a:solidFill>
              </a:rPr>
              <a:t>Order of </a:t>
            </a:r>
            <a:r>
              <a:rPr lang="pl-PL" dirty="0" err="1" smtClean="0">
                <a:solidFill>
                  <a:srgbClr val="5B9BD5"/>
                </a:solidFill>
              </a:rPr>
              <a:t>definition</a:t>
            </a:r>
            <a:r>
              <a:rPr lang="pl-PL" dirty="0" smtClean="0">
                <a:solidFill>
                  <a:srgbClr val="5B9BD5"/>
                </a:solidFill>
              </a:rPr>
              <a:t>: </a:t>
            </a:r>
            <a:r>
              <a:rPr lang="pl-PL" dirty="0" err="1" smtClean="0">
                <a:solidFill>
                  <a:srgbClr val="5B9BD5"/>
                </a:solidFill>
              </a:rPr>
              <a:t>horizontal-shadow</a:t>
            </a:r>
            <a:r>
              <a:rPr lang="pl-PL" dirty="0" smtClean="0">
                <a:solidFill>
                  <a:srgbClr val="5B9BD5"/>
                </a:solidFill>
              </a:rPr>
              <a:t>, </a:t>
            </a:r>
            <a:r>
              <a:rPr lang="pl-PL" dirty="0" err="1" smtClean="0">
                <a:solidFill>
                  <a:srgbClr val="5B9BD5"/>
                </a:solidFill>
              </a:rPr>
              <a:t>vertical-shadow</a:t>
            </a:r>
            <a:r>
              <a:rPr lang="pl-PL" dirty="0" smtClean="0">
                <a:solidFill>
                  <a:srgbClr val="5B9BD5"/>
                </a:solidFill>
              </a:rPr>
              <a:t>, </a:t>
            </a:r>
            <a:r>
              <a:rPr lang="pl-PL" dirty="0" err="1" smtClean="0">
                <a:solidFill>
                  <a:srgbClr val="5B9BD5"/>
                </a:solidFill>
              </a:rPr>
              <a:t>blur-size</a:t>
            </a:r>
            <a:r>
              <a:rPr lang="pl-PL" dirty="0" smtClean="0">
                <a:solidFill>
                  <a:srgbClr val="5B9BD5"/>
                </a:solidFill>
              </a:rPr>
              <a:t>, </a:t>
            </a:r>
            <a:r>
              <a:rPr lang="pl-PL" dirty="0" err="1" smtClean="0">
                <a:solidFill>
                  <a:srgbClr val="5B9BD5"/>
                </a:solidFill>
              </a:rPr>
              <a:t>shadow-color</a:t>
            </a:r>
            <a:endParaRPr lang="en-US" dirty="0">
              <a:solidFill>
                <a:srgbClr val="5B9BD5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967" y="2642204"/>
            <a:ext cx="4089400" cy="15494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772780" y="4716306"/>
            <a:ext cx="355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h1 {</a:t>
            </a:r>
          </a:p>
          <a:p>
            <a:r>
              <a:rPr lang="pl-PL" dirty="0"/>
              <a:t>    </a:t>
            </a:r>
            <a:r>
              <a:rPr lang="pl-PL" dirty="0" err="1" smtClean="0"/>
              <a:t>box-</a:t>
            </a:r>
            <a:r>
              <a:rPr lang="pl-PL" dirty="0" err="1"/>
              <a:t>shadow</a:t>
            </a:r>
            <a:r>
              <a:rPr lang="pl-PL" dirty="0"/>
              <a:t>: </a:t>
            </a:r>
            <a:r>
              <a:rPr lang="pl-PL" dirty="0" smtClean="0"/>
              <a:t>10px 10px </a:t>
            </a:r>
            <a:r>
              <a:rPr lang="pl-PL" dirty="0"/>
              <a:t>5px </a:t>
            </a:r>
            <a:r>
              <a:rPr lang="pl-PL" dirty="0" err="1" smtClean="0"/>
              <a:t>grey</a:t>
            </a:r>
            <a:r>
              <a:rPr lang="pl-PL" dirty="0" smtClean="0"/>
              <a:t>;</a:t>
            </a:r>
            <a:endParaRPr lang="pl-PL" dirty="0"/>
          </a:p>
          <a:p>
            <a:r>
              <a:rPr lang="pl-PL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27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00571" y="152402"/>
            <a:ext cx="943429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TEXT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248" y="137885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3333"/>
                </a:solidFill>
                <a:latin typeface="Candara"/>
                <a:cs typeface="Candara"/>
              </a:rPr>
              <a:t>t</a:t>
            </a:r>
            <a:r>
              <a:rPr lang="en-US" dirty="0" smtClean="0">
                <a:solidFill>
                  <a:srgbClr val="CC3333"/>
                </a:solidFill>
                <a:latin typeface="Candara"/>
                <a:cs typeface="Candara"/>
              </a:rPr>
              <a:t>ext-overflow</a:t>
            </a:r>
            <a:endParaRPr lang="en-US" dirty="0">
              <a:solidFill>
                <a:srgbClr val="CC3333"/>
              </a:solidFill>
              <a:latin typeface="Candara"/>
              <a:cs typeface="Candar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9456" y="5131191"/>
            <a:ext cx="125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C3333"/>
                </a:solidFill>
                <a:latin typeface="Candara"/>
                <a:cs typeface="Candara"/>
              </a:rPr>
              <a:t>w</a:t>
            </a:r>
            <a:r>
              <a:rPr lang="en-US" dirty="0" smtClean="0">
                <a:solidFill>
                  <a:srgbClr val="CC3333"/>
                </a:solidFill>
                <a:latin typeface="Candara"/>
                <a:cs typeface="Candara"/>
              </a:rPr>
              <a:t>ord-wrap</a:t>
            </a:r>
            <a:endParaRPr lang="en-US" dirty="0">
              <a:solidFill>
                <a:srgbClr val="CC3333"/>
              </a:solidFill>
              <a:latin typeface="Candara"/>
              <a:cs typeface="Canda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0865" y="1038742"/>
            <a:ext cx="30842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div.test</a:t>
            </a:r>
            <a:r>
              <a:rPr lang="en-US" dirty="0" smtClean="0"/>
              <a:t> </a:t>
            </a:r>
            <a:r>
              <a:rPr lang="en-US" dirty="0"/>
              <a:t>{</a:t>
            </a:r>
          </a:p>
          <a:p>
            <a:r>
              <a:rPr lang="en-US" dirty="0"/>
              <a:t>    text-overflow: </a:t>
            </a:r>
            <a:r>
              <a:rPr lang="en-US" dirty="0" smtClean="0"/>
              <a:t>clip;</a:t>
            </a:r>
            <a:endParaRPr lang="en-US" dirty="0"/>
          </a:p>
          <a:p>
            <a:r>
              <a:rPr lang="en-US" dirty="0"/>
              <a:t>    overflow: </a:t>
            </a:r>
            <a:r>
              <a:rPr lang="en-US" dirty="0" smtClean="0"/>
              <a:t>hidden;</a:t>
            </a:r>
          </a:p>
          <a:p>
            <a:r>
              <a:rPr lang="en-US" dirty="0" smtClean="0"/>
              <a:t>    white-space: </a:t>
            </a:r>
            <a:r>
              <a:rPr lang="en-US" dirty="0" err="1" smtClean="0"/>
              <a:t>nowrap</a:t>
            </a:r>
            <a:r>
              <a:rPr lang="en-US" dirty="0"/>
              <a:t>;	</a:t>
            </a:r>
          </a:p>
          <a:p>
            <a:r>
              <a:rPr lang="en-US" dirty="0"/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685" y="982133"/>
            <a:ext cx="2730500" cy="1676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50571" y="4625574"/>
            <a:ext cx="29391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/>
              <a:t>p.test</a:t>
            </a:r>
            <a:r>
              <a:rPr lang="nl-NL" dirty="0"/>
              <a:t> {</a:t>
            </a:r>
          </a:p>
          <a:p>
            <a:r>
              <a:rPr lang="nl-NL" dirty="0"/>
              <a:t>    </a:t>
            </a:r>
            <a:r>
              <a:rPr lang="nl-NL" dirty="0" err="1"/>
              <a:t>width</a:t>
            </a:r>
            <a:r>
              <a:rPr lang="nl-NL" dirty="0"/>
              <a:t>: 11em; </a:t>
            </a:r>
          </a:p>
          <a:p>
            <a:r>
              <a:rPr lang="nl-NL" dirty="0"/>
              <a:t>    border: 1px </a:t>
            </a:r>
            <a:r>
              <a:rPr lang="nl-NL" dirty="0" err="1"/>
              <a:t>solid</a:t>
            </a:r>
            <a:r>
              <a:rPr lang="nl-NL" dirty="0"/>
              <a:t> #000000;</a:t>
            </a:r>
          </a:p>
          <a:p>
            <a:r>
              <a:rPr lang="nl-NL" dirty="0"/>
              <a:t>    word-</a:t>
            </a:r>
            <a:r>
              <a:rPr lang="nl-NL" dirty="0" err="1"/>
              <a:t>wrap</a:t>
            </a:r>
            <a:r>
              <a:rPr lang="nl-NL" dirty="0"/>
              <a:t>: break-word;</a:t>
            </a:r>
          </a:p>
          <a:p>
            <a:r>
              <a:rPr lang="nl-NL" dirty="0"/>
              <a:t>}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519" y="4615542"/>
            <a:ext cx="2362200" cy="14605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068286" y="2683693"/>
            <a:ext cx="2769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div.test:hover</a:t>
            </a:r>
            <a:r>
              <a:rPr lang="en-US" dirty="0"/>
              <a:t> {</a:t>
            </a:r>
          </a:p>
          <a:p>
            <a:r>
              <a:rPr lang="en-US" dirty="0"/>
              <a:t>    text-overflow: inherit;</a:t>
            </a:r>
          </a:p>
          <a:p>
            <a:r>
              <a:rPr lang="en-US" dirty="0"/>
              <a:t>    overflow: visible;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41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00571" y="152402"/>
            <a:ext cx="943429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FONTS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3047" y="111369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@font-face {</a:t>
            </a:r>
          </a:p>
          <a:p>
            <a:r>
              <a:rPr lang="en-US" dirty="0"/>
              <a:t>   font-family: </a:t>
            </a:r>
            <a:r>
              <a:rPr lang="en-US" dirty="0" err="1"/>
              <a:t>myFirstFont</a:t>
            </a:r>
            <a:r>
              <a:rPr lang="en-US" dirty="0"/>
              <a:t>;</a:t>
            </a:r>
          </a:p>
          <a:p>
            <a:r>
              <a:rPr lang="en-US" dirty="0"/>
              <a:t>   </a:t>
            </a:r>
            <a:r>
              <a:rPr lang="en-US" dirty="0" err="1"/>
              <a:t>src</a:t>
            </a:r>
            <a:r>
              <a:rPr lang="en-US" dirty="0"/>
              <a:t>: </a:t>
            </a:r>
            <a:r>
              <a:rPr lang="en-US" dirty="0" err="1"/>
              <a:t>url</a:t>
            </a:r>
            <a:r>
              <a:rPr lang="en-US" dirty="0"/>
              <a:t>(</a:t>
            </a:r>
            <a:r>
              <a:rPr lang="en-US" dirty="0" err="1"/>
              <a:t>sansation_light.woff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div {</a:t>
            </a:r>
          </a:p>
          <a:p>
            <a:r>
              <a:rPr lang="en-US" dirty="0"/>
              <a:t>   font-family: </a:t>
            </a:r>
            <a:r>
              <a:rPr lang="en-US" dirty="0" err="1"/>
              <a:t>myFirstFont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4587724"/>
            <a:ext cx="6985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89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57143" y="152402"/>
            <a:ext cx="1886857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2D TRANSFORMS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3334" y="1257647"/>
            <a:ext cx="160866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translate()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rotate()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scale()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skewX</a:t>
            </a:r>
            <a:r>
              <a:rPr lang="en-US" dirty="0"/>
              <a:t>()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skewY</a:t>
            </a:r>
            <a:r>
              <a:rPr lang="en-US" dirty="0"/>
              <a:t>()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matrix()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839" y="892024"/>
            <a:ext cx="1574800" cy="1384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96" y="5098143"/>
            <a:ext cx="1663700" cy="1524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71333" y="5200952"/>
            <a:ext cx="55275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div#myDiv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 {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    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ms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-transform: rotate(20deg); /* IE 9 */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    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webkit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-transform: rotate(20deg); /* Safari */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    transform: rotate(20deg); /* Standard syntax */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/>
                <a:cs typeface="Candara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947" y="935566"/>
            <a:ext cx="1600200" cy="1600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1853" y="3060094"/>
            <a:ext cx="2774727" cy="20392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419" y="2824239"/>
            <a:ext cx="16637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6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57143" y="152402"/>
            <a:ext cx="1886857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3</a:t>
            </a:r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D TRANSFORMS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8000" y="1745716"/>
            <a:ext cx="15119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rotateX</a:t>
            </a:r>
            <a:r>
              <a:rPr lang="en-US" dirty="0"/>
              <a:t>()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rotateY</a:t>
            </a:r>
            <a:r>
              <a:rPr lang="en-US" dirty="0"/>
              <a:t>()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rotateZ</a:t>
            </a:r>
            <a:r>
              <a:rPr lang="en-US" dirty="0"/>
              <a:t>()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96" y="4112380"/>
            <a:ext cx="2832279" cy="1857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226" y="4136571"/>
            <a:ext cx="2628655" cy="17749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153" y="4148667"/>
            <a:ext cx="2799847" cy="15602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64857" y="1601764"/>
            <a:ext cx="50437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div {</a:t>
            </a:r>
          </a:p>
          <a:p>
            <a:r>
              <a:rPr lang="en-US" dirty="0">
                <a:solidFill>
                  <a:srgbClr val="7F7F7F"/>
                </a:solidFill>
              </a:rPr>
              <a:t>    -</a:t>
            </a:r>
            <a:r>
              <a:rPr lang="en-US" dirty="0" err="1">
                <a:solidFill>
                  <a:srgbClr val="7F7F7F"/>
                </a:solidFill>
              </a:rPr>
              <a:t>webkit</a:t>
            </a:r>
            <a:r>
              <a:rPr lang="en-US" dirty="0">
                <a:solidFill>
                  <a:srgbClr val="7F7F7F"/>
                </a:solidFill>
              </a:rPr>
              <a:t>-transform: </a:t>
            </a:r>
            <a:r>
              <a:rPr lang="en-US" dirty="0" err="1">
                <a:solidFill>
                  <a:srgbClr val="7F7F7F"/>
                </a:solidFill>
              </a:rPr>
              <a:t>rotateX</a:t>
            </a:r>
            <a:r>
              <a:rPr lang="en-US" dirty="0">
                <a:solidFill>
                  <a:srgbClr val="7F7F7F"/>
                </a:solidFill>
              </a:rPr>
              <a:t>(150deg); /* Safari */</a:t>
            </a:r>
          </a:p>
          <a:p>
            <a:r>
              <a:rPr lang="en-US" dirty="0">
                <a:solidFill>
                  <a:srgbClr val="7F7F7F"/>
                </a:solidFill>
              </a:rPr>
              <a:t>    transform: </a:t>
            </a:r>
            <a:r>
              <a:rPr lang="en-US" dirty="0" err="1">
                <a:solidFill>
                  <a:srgbClr val="7F7F7F"/>
                </a:solidFill>
              </a:rPr>
              <a:t>rotateX</a:t>
            </a:r>
            <a:r>
              <a:rPr lang="en-US" dirty="0">
                <a:solidFill>
                  <a:srgbClr val="7F7F7F"/>
                </a:solidFill>
              </a:rPr>
              <a:t>(150deg);</a:t>
            </a:r>
          </a:p>
          <a:p>
            <a:r>
              <a:rPr lang="en-US" dirty="0">
                <a:solidFill>
                  <a:srgbClr val="7F7F7F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7373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77200" y="152402"/>
            <a:ext cx="10668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HISTORY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92476" y="1245810"/>
            <a:ext cx="549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/>
                <a:cs typeface="Candara"/>
              </a:rPr>
              <a:t>First proposed by </a:t>
            </a:r>
            <a:r>
              <a:rPr lang="en-US" dirty="0" err="1">
                <a:solidFill>
                  <a:srgbClr val="993333"/>
                </a:solidFill>
                <a:latin typeface="Candara"/>
                <a:cs typeface="Candara"/>
              </a:rPr>
              <a:t>Håkon</a:t>
            </a:r>
            <a:r>
              <a:rPr lang="en-US" dirty="0">
                <a:solidFill>
                  <a:srgbClr val="993333"/>
                </a:solidFill>
                <a:latin typeface="Candara"/>
                <a:cs typeface="Candara"/>
              </a:rPr>
              <a:t> </a:t>
            </a:r>
            <a:r>
              <a:rPr lang="en-US" dirty="0" err="1">
                <a:solidFill>
                  <a:srgbClr val="993333"/>
                </a:solidFill>
                <a:latin typeface="Candara"/>
                <a:cs typeface="Candara"/>
              </a:rPr>
              <a:t>Wium</a:t>
            </a:r>
            <a:r>
              <a:rPr lang="en-US" dirty="0">
                <a:solidFill>
                  <a:srgbClr val="993333"/>
                </a:solidFill>
                <a:latin typeface="Candara"/>
                <a:cs typeface="Candara"/>
              </a:rPr>
              <a:t> </a:t>
            </a:r>
            <a:r>
              <a:rPr lang="en-US" dirty="0" smtClean="0">
                <a:solidFill>
                  <a:srgbClr val="993333"/>
                </a:solidFill>
                <a:latin typeface="Candara"/>
                <a:cs typeface="Candara"/>
              </a:rPr>
              <a:t>Lie </a:t>
            </a:r>
            <a:r>
              <a:rPr lang="en-US" dirty="0" smtClean="0">
                <a:latin typeface="Candara"/>
                <a:cs typeface="Candara"/>
              </a:rPr>
              <a:t>on October 10, 1994  </a:t>
            </a:r>
            <a:endParaRPr lang="en-US" dirty="0">
              <a:latin typeface="Candara"/>
              <a:cs typeface="Candar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77924" y="2390016"/>
            <a:ext cx="478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CSS1 released in Dec 1996 – along with </a:t>
            </a:r>
            <a:r>
              <a:rPr lang="en-US" dirty="0" smtClean="0">
                <a:solidFill>
                  <a:srgbClr val="993333"/>
                </a:solidFill>
                <a:latin typeface="Candara"/>
                <a:cs typeface="Candara"/>
              </a:rPr>
              <a:t>Bert </a:t>
            </a:r>
            <a:r>
              <a:rPr lang="en-US" dirty="0" err="1" smtClean="0">
                <a:solidFill>
                  <a:srgbClr val="993333"/>
                </a:solidFill>
                <a:latin typeface="Candara"/>
                <a:cs typeface="Candara"/>
              </a:rPr>
              <a:t>Bos</a:t>
            </a:r>
            <a:endParaRPr lang="en-US" dirty="0">
              <a:solidFill>
                <a:srgbClr val="993333"/>
              </a:solidFill>
              <a:latin typeface="Candara"/>
              <a:cs typeface="Candar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61847" y="3510026"/>
            <a:ext cx="587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CSS2 released on May 12, 1998 – by the CSS Working Group</a:t>
            </a:r>
            <a:endParaRPr lang="en-US" dirty="0">
              <a:solidFill>
                <a:srgbClr val="993333"/>
              </a:solidFill>
              <a:latin typeface="Candara"/>
              <a:cs typeface="Candar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8151" y="4666331"/>
            <a:ext cx="302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CSS3 still under development</a:t>
            </a:r>
            <a:endParaRPr lang="en-US" dirty="0">
              <a:solidFill>
                <a:srgbClr val="993333"/>
              </a:solidFill>
              <a:latin typeface="Candara"/>
              <a:cs typeface="Candar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717143" y="1741714"/>
            <a:ext cx="0" cy="5563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712305" y="2885923"/>
            <a:ext cx="0" cy="5563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719562" y="4066418"/>
            <a:ext cx="0" cy="5563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31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3238" y="152402"/>
            <a:ext cx="1620762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TRANSITIONS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3810" y="132476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div {</a:t>
            </a:r>
          </a:p>
          <a:p>
            <a:r>
              <a:rPr lang="en-US" dirty="0"/>
              <a:t>    width: 100px;</a:t>
            </a:r>
          </a:p>
          <a:p>
            <a:r>
              <a:rPr lang="en-US" dirty="0"/>
              <a:t>    height: 100px;</a:t>
            </a:r>
          </a:p>
          <a:p>
            <a:r>
              <a:rPr lang="en-US" dirty="0"/>
              <a:t>    background: red;</a:t>
            </a:r>
          </a:p>
          <a:p>
            <a:r>
              <a:rPr lang="en-US" dirty="0"/>
              <a:t>    -</a:t>
            </a:r>
            <a:r>
              <a:rPr lang="en-US" dirty="0" err="1"/>
              <a:t>webkit</a:t>
            </a:r>
            <a:r>
              <a:rPr lang="en-US" dirty="0"/>
              <a:t>-transition: width 2s; /* Safari */</a:t>
            </a:r>
          </a:p>
          <a:p>
            <a:r>
              <a:rPr lang="en-US" dirty="0"/>
              <a:t>    transition: width 2s;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20095" y="4213143"/>
            <a:ext cx="18747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div:hover</a:t>
            </a:r>
            <a:r>
              <a:rPr lang="en-US" dirty="0"/>
              <a:t> {</a:t>
            </a:r>
          </a:p>
          <a:p>
            <a:r>
              <a:rPr lang="en-US" dirty="0"/>
              <a:t>    width: 300px;</a:t>
            </a:r>
          </a:p>
          <a:p>
            <a:r>
              <a:rPr lang="en-US" dirty="0"/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52" y="1436310"/>
            <a:ext cx="13970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752" y="3891643"/>
            <a:ext cx="3949700" cy="1384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53809" y="6008692"/>
            <a:ext cx="5152572" cy="369332"/>
          </a:xfrm>
          <a:prstGeom prst="rect">
            <a:avLst/>
          </a:prstGeom>
          <a:solidFill>
            <a:srgbClr val="99333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http://www.w3schools.com/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/css3_transitions.asp</a:t>
            </a:r>
          </a:p>
        </p:txBody>
      </p:sp>
    </p:spTree>
    <p:extLst>
      <p:ext uri="{BB962C8B-B14F-4D97-AF65-F5344CB8AC3E}">
        <p14:creationId xmlns:p14="http://schemas.microsoft.com/office/powerpoint/2010/main" val="404793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92571" y="152402"/>
            <a:ext cx="1451429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ANIMATIONS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9429" y="967619"/>
            <a:ext cx="608371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Hardware Accelerated using the GPU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Changes many CSS properties together at once into another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@</a:t>
            </a:r>
            <a:r>
              <a:rPr lang="en-US" dirty="0" err="1" smtClean="0">
                <a:solidFill>
                  <a:schemeClr val="accent1"/>
                </a:solidFill>
              </a:rPr>
              <a:t>keyframes</a:t>
            </a:r>
            <a:r>
              <a:rPr lang="en-US" dirty="0"/>
              <a:t>:</a:t>
            </a:r>
            <a:r>
              <a:rPr lang="en-US" dirty="0" smtClean="0"/>
              <a:t> specifies the animation code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B9BD5"/>
                </a:solidFill>
              </a:rPr>
              <a:t>a</a:t>
            </a:r>
            <a:r>
              <a:rPr lang="en-US" dirty="0" smtClean="0">
                <a:solidFill>
                  <a:srgbClr val="5B9BD5"/>
                </a:solidFill>
              </a:rPr>
              <a:t>nimation-duration</a:t>
            </a:r>
            <a:r>
              <a:rPr lang="en-US" dirty="0" smtClean="0"/>
              <a:t>: time taken for one animation cycle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B9BD5"/>
                </a:solidFill>
              </a:rPr>
              <a:t>a</a:t>
            </a:r>
            <a:r>
              <a:rPr lang="en-US" dirty="0" smtClean="0">
                <a:solidFill>
                  <a:srgbClr val="5B9BD5"/>
                </a:solidFill>
              </a:rPr>
              <a:t>nimation-name</a:t>
            </a:r>
            <a:r>
              <a:rPr lang="en-US" dirty="0" smtClean="0"/>
              <a:t>: name of the @</a:t>
            </a:r>
            <a:r>
              <a:rPr lang="en-US" dirty="0" err="1" smtClean="0"/>
              <a:t>keyframes</a:t>
            </a:r>
            <a:r>
              <a:rPr lang="en-US" dirty="0" smtClean="0"/>
              <a:t> animation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B9BD5"/>
                </a:solidFill>
              </a:rPr>
              <a:t>a</a:t>
            </a:r>
            <a:r>
              <a:rPr lang="en-US" dirty="0" smtClean="0">
                <a:solidFill>
                  <a:srgbClr val="5B9BD5"/>
                </a:solidFill>
              </a:rPr>
              <a:t>nimation-timing-function</a:t>
            </a:r>
            <a:r>
              <a:rPr lang="en-US" dirty="0" smtClean="0"/>
              <a:t>: speed curve of an animation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89429" y="3029509"/>
            <a:ext cx="2273905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h1 {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animation-duration: 3s;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animation-name: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slidein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}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ndara"/>
              <a:cs typeface="Candara"/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@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keyframes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slidein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{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from {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  margin-left: 100%;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  width: 300%;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}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ndara"/>
              <a:cs typeface="Candara"/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to {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  margin-left: 0%;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  width: 100%;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  }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cs typeface="Candara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132668" y="4363740"/>
            <a:ext cx="5164668" cy="369332"/>
          </a:xfrm>
          <a:prstGeom prst="rect">
            <a:avLst/>
          </a:prstGeom>
          <a:solidFill>
            <a:srgbClr val="99333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http://www.w3schools.com/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/css3_animations.asp</a:t>
            </a:r>
          </a:p>
        </p:txBody>
      </p:sp>
    </p:spTree>
    <p:extLst>
      <p:ext uri="{BB962C8B-B14F-4D97-AF65-F5344CB8AC3E}">
        <p14:creationId xmlns:p14="http://schemas.microsoft.com/office/powerpoint/2010/main" val="1065148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92571" y="152402"/>
            <a:ext cx="1451429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VIEWPORT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4572" y="1189330"/>
            <a:ext cx="7208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B9BD5"/>
                </a:solidFill>
              </a:rPr>
              <a:t>&lt;meta name="viewport" content="width=device-width, initial-scale=1.0"&gt;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10" y="1739895"/>
            <a:ext cx="2933700" cy="4889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05429" y="2271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viewport is the user's visible area of a web </a:t>
            </a:r>
            <a:r>
              <a:rPr lang="en-US" dirty="0" smtClean="0"/>
              <a:t>page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14" y="1751391"/>
            <a:ext cx="2908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96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92571" y="152402"/>
            <a:ext cx="1451429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GRID VIEW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2" y="1016000"/>
            <a:ext cx="5598887" cy="482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0285" y="681335"/>
            <a:ext cx="2576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 {</a:t>
            </a:r>
          </a:p>
          <a:p>
            <a:r>
              <a:rPr lang="en-US" dirty="0"/>
              <a:t>    box-sizing: border-box;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241905" y="1814534"/>
            <a:ext cx="2818190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[class*="col-"] {</a:t>
            </a:r>
          </a:p>
          <a:p>
            <a:r>
              <a:rPr lang="en-US" dirty="0"/>
              <a:t>    float: left;</a:t>
            </a:r>
          </a:p>
          <a:p>
            <a:r>
              <a:rPr lang="en-US" dirty="0"/>
              <a:t>    padding: 15px;</a:t>
            </a:r>
          </a:p>
          <a:p>
            <a:r>
              <a:rPr lang="en-US" dirty="0"/>
              <a:t>    border: 1px solid red;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.col-1 {width: 8.33%;}</a:t>
            </a:r>
          </a:p>
          <a:p>
            <a:r>
              <a:rPr lang="en-US" dirty="0"/>
              <a:t>.col-2 {width: 16.66%;}</a:t>
            </a:r>
          </a:p>
          <a:p>
            <a:r>
              <a:rPr lang="en-US" dirty="0"/>
              <a:t>.col-3 {width: 25%;}</a:t>
            </a:r>
          </a:p>
          <a:p>
            <a:r>
              <a:rPr lang="en-US" dirty="0"/>
              <a:t>.col-4 {width: 33.33%;}</a:t>
            </a:r>
          </a:p>
          <a:p>
            <a:r>
              <a:rPr lang="en-US" dirty="0"/>
              <a:t>.col-5 {width: 41.66%;}</a:t>
            </a:r>
          </a:p>
          <a:p>
            <a:r>
              <a:rPr lang="en-US" dirty="0"/>
              <a:t>.col-6 {width: 50%;}</a:t>
            </a:r>
          </a:p>
          <a:p>
            <a:r>
              <a:rPr lang="en-US" dirty="0"/>
              <a:t>.col-7 {width: 58.33%;}</a:t>
            </a:r>
          </a:p>
          <a:p>
            <a:r>
              <a:rPr lang="en-US" dirty="0"/>
              <a:t>.col-8 {width: 66.66%;}</a:t>
            </a:r>
          </a:p>
          <a:p>
            <a:r>
              <a:rPr lang="en-US" dirty="0"/>
              <a:t>.col-9 {width: 75%;}</a:t>
            </a:r>
          </a:p>
          <a:p>
            <a:r>
              <a:rPr lang="en-US" dirty="0"/>
              <a:t>.col-10 {width: 83.33%;}</a:t>
            </a:r>
          </a:p>
          <a:p>
            <a:r>
              <a:rPr lang="en-US" dirty="0"/>
              <a:t>.col-11 {width: 91.66%;}</a:t>
            </a:r>
          </a:p>
          <a:p>
            <a:r>
              <a:rPr lang="en-US" dirty="0"/>
              <a:t>.col-12 {width: 100%;}</a:t>
            </a:r>
          </a:p>
        </p:txBody>
      </p:sp>
    </p:spTree>
    <p:extLst>
      <p:ext uri="{BB962C8B-B14F-4D97-AF65-F5344CB8AC3E}">
        <p14:creationId xmlns:p14="http://schemas.microsoft.com/office/powerpoint/2010/main" val="1338469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99905" y="152402"/>
            <a:ext cx="2044096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RESPONSIVE IMAGES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90952" y="1570931"/>
            <a:ext cx="18747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img</a:t>
            </a:r>
            <a:r>
              <a:rPr lang="en-US" dirty="0"/>
              <a:t> {</a:t>
            </a:r>
          </a:p>
          <a:p>
            <a:r>
              <a:rPr lang="en-US" dirty="0"/>
              <a:t>    width: 100%;</a:t>
            </a:r>
          </a:p>
          <a:p>
            <a:r>
              <a:rPr lang="en-US" dirty="0"/>
              <a:t>    height: auto;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132286" y="1522550"/>
            <a:ext cx="20682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img</a:t>
            </a:r>
            <a:r>
              <a:rPr lang="en-US" dirty="0"/>
              <a:t> {</a:t>
            </a:r>
          </a:p>
          <a:p>
            <a:r>
              <a:rPr lang="en-US" dirty="0"/>
              <a:t>    max-width: 100%;</a:t>
            </a:r>
          </a:p>
          <a:p>
            <a:r>
              <a:rPr lang="en-US" dirty="0"/>
              <a:t>    height: auto;</a:t>
            </a:r>
          </a:p>
          <a:p>
            <a:r>
              <a:rPr lang="en-US" dirty="0"/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015619" y="2140857"/>
            <a:ext cx="13667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61810" y="397124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C3333"/>
                </a:solidFill>
              </a:rPr>
              <a:t>If the max-width property is set to 100%, the image will scale down if it has to, but never scale up to be larger than its original size</a:t>
            </a:r>
          </a:p>
        </p:txBody>
      </p:sp>
    </p:spTree>
    <p:extLst>
      <p:ext uri="{BB962C8B-B14F-4D97-AF65-F5344CB8AC3E}">
        <p14:creationId xmlns:p14="http://schemas.microsoft.com/office/powerpoint/2010/main" val="3875372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CSS3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93429" y="152402"/>
            <a:ext cx="1850571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MEDIA QUERIES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91" y="3033486"/>
            <a:ext cx="8470900" cy="2895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9810" y="948621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Candara"/>
                <a:cs typeface="Candara"/>
              </a:rPr>
              <a:t>@media only screen and (max-width: 500px) {</a:t>
            </a:r>
          </a:p>
          <a:p>
            <a:r>
              <a:rPr lang="en-US" sz="1600" dirty="0">
                <a:latin typeface="Candara"/>
                <a:cs typeface="Candara"/>
              </a:rPr>
              <a:t>    body {</a:t>
            </a:r>
          </a:p>
          <a:p>
            <a:r>
              <a:rPr lang="en-US" sz="1600" dirty="0">
                <a:latin typeface="Candara"/>
                <a:cs typeface="Candara"/>
              </a:rPr>
              <a:t>        background-color: </a:t>
            </a:r>
            <a:r>
              <a:rPr lang="en-US" sz="1600" dirty="0" err="1">
                <a:latin typeface="Candara"/>
                <a:cs typeface="Candara"/>
              </a:rPr>
              <a:t>lightblue</a:t>
            </a:r>
            <a:r>
              <a:rPr lang="en-US" sz="1600" dirty="0">
                <a:latin typeface="Candara"/>
                <a:cs typeface="Candara"/>
              </a:rPr>
              <a:t>;</a:t>
            </a:r>
          </a:p>
          <a:p>
            <a:r>
              <a:rPr lang="en-US" sz="1600" dirty="0">
                <a:latin typeface="Candara"/>
                <a:cs typeface="Candara"/>
              </a:rPr>
              <a:t>    }</a:t>
            </a:r>
          </a:p>
          <a:p>
            <a:r>
              <a:rPr lang="en-US" sz="1600" dirty="0">
                <a:latin typeface="Candara"/>
                <a:cs typeface="Candara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943171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Candara"/>
                <a:cs typeface="Candara"/>
              </a:rPr>
              <a:t>@media only screen and (orientation: landscape) {</a:t>
            </a:r>
          </a:p>
          <a:p>
            <a:r>
              <a:rPr lang="en-US" sz="1600" dirty="0">
                <a:latin typeface="Candara"/>
                <a:cs typeface="Candara"/>
              </a:rPr>
              <a:t>    body {</a:t>
            </a:r>
          </a:p>
          <a:p>
            <a:r>
              <a:rPr lang="en-US" sz="1600" dirty="0">
                <a:latin typeface="Candara"/>
                <a:cs typeface="Candara"/>
              </a:rPr>
              <a:t>        background-color: </a:t>
            </a:r>
            <a:r>
              <a:rPr lang="en-US" sz="1600" dirty="0" err="1">
                <a:latin typeface="Candara"/>
                <a:cs typeface="Candara"/>
              </a:rPr>
              <a:t>lightblue</a:t>
            </a:r>
            <a:r>
              <a:rPr lang="en-US" sz="1600" dirty="0">
                <a:latin typeface="Candara"/>
                <a:cs typeface="Candara"/>
              </a:rPr>
              <a:t>;</a:t>
            </a:r>
          </a:p>
          <a:p>
            <a:r>
              <a:rPr lang="en-US" sz="1600" dirty="0">
                <a:latin typeface="Candara"/>
                <a:cs typeface="Candara"/>
              </a:rPr>
              <a:t>    }</a:t>
            </a:r>
          </a:p>
          <a:p>
            <a:r>
              <a:rPr lang="en-US" sz="1600" dirty="0">
                <a:latin typeface="Candara"/>
                <a:cs typeface="Candar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3964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0" y="152402"/>
            <a:ext cx="15240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“CASCADING”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990600" y="609600"/>
          <a:ext cx="7391400" cy="462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7010403" y="2667003"/>
            <a:ext cx="1443561" cy="962855"/>
            <a:chOff x="1555907" y="386491"/>
            <a:chExt cx="1443561" cy="962855"/>
          </a:xfrm>
        </p:grpSpPr>
        <p:sp>
          <p:nvSpPr>
            <p:cNvPr id="15" name="Rectangle 14"/>
            <p:cNvSpPr/>
            <p:nvPr/>
          </p:nvSpPr>
          <p:spPr>
            <a:xfrm>
              <a:off x="1555907" y="386491"/>
              <a:ext cx="1443561" cy="962855"/>
            </a:xfrm>
            <a:prstGeom prst="rect">
              <a:avLst/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Rectangle 15"/>
            <p:cNvSpPr/>
            <p:nvPr/>
          </p:nvSpPr>
          <p:spPr>
            <a:xfrm>
              <a:off x="1786877" y="386491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Contained in the body of HTML page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010403" y="3629859"/>
            <a:ext cx="1443561" cy="962855"/>
            <a:chOff x="1555907" y="1349347"/>
            <a:chExt cx="1443561" cy="962855"/>
          </a:xfrm>
        </p:grpSpPr>
        <p:sp>
          <p:nvSpPr>
            <p:cNvPr id="13" name="Rectangle 12"/>
            <p:cNvSpPr/>
            <p:nvPr/>
          </p:nvSpPr>
          <p:spPr>
            <a:xfrm>
              <a:off x="1555907" y="1349347"/>
              <a:ext cx="1443561" cy="962855"/>
            </a:xfrm>
            <a:prstGeom prst="rect">
              <a:avLst/>
            </a:prstGeom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1786877" y="1349347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“style” attribute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010403" y="4592715"/>
            <a:ext cx="1443561" cy="962855"/>
            <a:chOff x="1555907" y="2312202"/>
            <a:chExt cx="1443561" cy="962855"/>
          </a:xfrm>
        </p:grpSpPr>
        <p:sp>
          <p:nvSpPr>
            <p:cNvPr id="11" name="Rectangle 10"/>
            <p:cNvSpPr/>
            <p:nvPr/>
          </p:nvSpPr>
          <p:spPr>
            <a:xfrm>
              <a:off x="1555907" y="2312202"/>
              <a:ext cx="1443561" cy="962855"/>
            </a:xfrm>
            <a:prstGeom prst="rect">
              <a:avLst/>
            </a:pr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ectangle 11"/>
            <p:cNvSpPr/>
            <p:nvPr/>
          </p:nvSpPr>
          <p:spPr>
            <a:xfrm>
              <a:off x="1786877" y="2312202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Applies only to the specific element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29203" y="3055038"/>
            <a:ext cx="1443561" cy="962855"/>
            <a:chOff x="3961843" y="386491"/>
            <a:chExt cx="1443561" cy="962855"/>
          </a:xfrm>
        </p:grpSpPr>
        <p:sp>
          <p:nvSpPr>
            <p:cNvPr id="24" name="Rectangle 23"/>
            <p:cNvSpPr/>
            <p:nvPr/>
          </p:nvSpPr>
          <p:spPr>
            <a:xfrm>
              <a:off x="3961843" y="386491"/>
              <a:ext cx="1443561" cy="962855"/>
            </a:xfrm>
            <a:prstGeom prst="rect">
              <a:avLst/>
            </a:pr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4192812" y="386491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Contained in the &lt;head&gt; section of the HTML page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29203" y="4017894"/>
            <a:ext cx="1443561" cy="962855"/>
            <a:chOff x="3961843" y="1349347"/>
            <a:chExt cx="1443561" cy="962855"/>
          </a:xfrm>
        </p:grpSpPr>
        <p:sp>
          <p:nvSpPr>
            <p:cNvPr id="22" name="Rectangle 21"/>
            <p:cNvSpPr/>
            <p:nvPr/>
          </p:nvSpPr>
          <p:spPr>
            <a:xfrm>
              <a:off x="3961843" y="1349347"/>
              <a:ext cx="1443561" cy="962855"/>
            </a:xfrm>
            <a:prstGeom prst="rect">
              <a:avLst/>
            </a:prstGeom>
          </p:spPr>
          <p:style>
            <a:lnRef idx="2">
              <a:schemeClr val="accent6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4192812" y="1349347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&lt;style&gt; element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29203" y="4980748"/>
            <a:ext cx="1443561" cy="962855"/>
            <a:chOff x="3961843" y="2312202"/>
            <a:chExt cx="1443561" cy="962855"/>
          </a:xfrm>
        </p:grpSpPr>
        <p:sp>
          <p:nvSpPr>
            <p:cNvPr id="20" name="Rectangle 19"/>
            <p:cNvSpPr/>
            <p:nvPr/>
          </p:nvSpPr>
          <p:spPr>
            <a:xfrm>
              <a:off x="3961843" y="2312202"/>
              <a:ext cx="1443561" cy="962855"/>
            </a:xfrm>
            <a:prstGeom prst="rect">
              <a:avLst/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4192812" y="2312202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Applied to the entire web page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128442" y="3810003"/>
            <a:ext cx="1443561" cy="962855"/>
            <a:chOff x="6367778" y="386491"/>
            <a:chExt cx="1443561" cy="962855"/>
          </a:xfrm>
        </p:grpSpPr>
        <p:sp>
          <p:nvSpPr>
            <p:cNvPr id="30" name="Rectangle 29"/>
            <p:cNvSpPr/>
            <p:nvPr/>
          </p:nvSpPr>
          <p:spPr>
            <a:xfrm>
              <a:off x="6367778" y="386491"/>
              <a:ext cx="1443561" cy="962855"/>
            </a:xfrm>
            <a:prstGeom prst="rect">
              <a:avLst/>
            </a:prstGeom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6598747" y="386491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Separate text file with .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css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extension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128442" y="4772859"/>
            <a:ext cx="1443561" cy="962855"/>
            <a:chOff x="6367778" y="1349347"/>
            <a:chExt cx="1443561" cy="962855"/>
          </a:xfrm>
        </p:grpSpPr>
        <p:sp>
          <p:nvSpPr>
            <p:cNvPr id="28" name="Rectangle 27"/>
            <p:cNvSpPr/>
            <p:nvPr/>
          </p:nvSpPr>
          <p:spPr>
            <a:xfrm>
              <a:off x="6367778" y="1349347"/>
              <a:ext cx="1443561" cy="962855"/>
            </a:xfrm>
            <a:prstGeom prst="rect">
              <a:avLst/>
            </a:pr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6598747" y="1349347"/>
              <a:ext cx="1212591" cy="9628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5344" rIns="85344" bIns="85344" numCol="1" spcCol="1270" anchor="ctr" anchorCtr="0">
              <a:noAutofit/>
            </a:bodyPr>
            <a:lstStyle/>
            <a:p>
              <a:pPr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&lt;link&gt; element in the head section provides the URI to the .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css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file.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093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53400" y="152402"/>
            <a:ext cx="9906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SYNTAX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6" y="754618"/>
            <a:ext cx="5309907" cy="1543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29400" y="942919"/>
            <a:ext cx="1143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5638800" y="1531206"/>
            <a:ext cx="3429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Wingdings" panose="05000000000000000000" pitchFamily="2" charset="2"/>
              <a:buChar char="ü"/>
            </a:pPr>
            <a:r>
              <a:rPr lang="en-US" sz="1600" dirty="0">
                <a:latin typeface="Candara" panose="020E0502030303020204" pitchFamily="34" charset="0"/>
              </a:rPr>
              <a:t>HTML Element Name (</a:t>
            </a:r>
            <a:r>
              <a:rPr lang="en-US" sz="1600" i="1" dirty="0">
                <a:solidFill>
                  <a:schemeClr val="accent2"/>
                </a:solidFill>
                <a:latin typeface="Candara" panose="020E0502030303020204" pitchFamily="34" charset="0"/>
              </a:rPr>
              <a:t>just name</a:t>
            </a:r>
            <a:r>
              <a:rPr lang="en-US" sz="1600" dirty="0">
                <a:latin typeface="Candara" panose="020E0502030303020204" pitchFamily="34" charset="0"/>
              </a:rPr>
              <a:t>)</a:t>
            </a:r>
          </a:p>
          <a:p>
            <a:pPr marL="285744" indent="-285744">
              <a:buFont typeface="Wingdings" panose="05000000000000000000" pitchFamily="2" charset="2"/>
              <a:buChar char="ü"/>
            </a:pPr>
            <a:r>
              <a:rPr lang="en-US" sz="1600" dirty="0">
                <a:latin typeface="Candara" panose="020E0502030303020204" pitchFamily="34" charset="0"/>
              </a:rPr>
              <a:t>Class Name (</a:t>
            </a:r>
            <a:r>
              <a:rPr lang="en-US" sz="1600" dirty="0">
                <a:solidFill>
                  <a:schemeClr val="accent2"/>
                </a:solidFill>
                <a:latin typeface="Candara" panose="020E0502030303020204" pitchFamily="34" charset="0"/>
              </a:rPr>
              <a:t>“.” + name</a:t>
            </a:r>
            <a:r>
              <a:rPr lang="en-US" sz="1600" dirty="0">
                <a:latin typeface="Candara" panose="020E0502030303020204" pitchFamily="34" charset="0"/>
              </a:rPr>
              <a:t>)</a:t>
            </a:r>
          </a:p>
          <a:p>
            <a:pPr marL="285744" indent="-285744">
              <a:buFont typeface="Wingdings" panose="05000000000000000000" pitchFamily="2" charset="2"/>
              <a:buChar char="ü"/>
            </a:pPr>
            <a:r>
              <a:rPr lang="en-US" sz="1600" dirty="0">
                <a:latin typeface="Candara" panose="020E0502030303020204" pitchFamily="34" charset="0"/>
              </a:rPr>
              <a:t>Id Name (</a:t>
            </a:r>
            <a:r>
              <a:rPr lang="en-US" sz="1600" dirty="0">
                <a:solidFill>
                  <a:schemeClr val="accent2"/>
                </a:solidFill>
                <a:latin typeface="Candara" panose="020E0502030303020204" pitchFamily="34" charset="0"/>
              </a:rPr>
              <a:t>“#” + name</a:t>
            </a:r>
            <a:r>
              <a:rPr lang="en-US" sz="1600" dirty="0">
                <a:latin typeface="Candara" panose="020E0502030303020204" pitchFamily="34" charset="0"/>
              </a:rPr>
              <a:t>)</a:t>
            </a:r>
          </a:p>
        </p:txBody>
      </p:sp>
      <p:pic>
        <p:nvPicPr>
          <p:cNvPr id="7169" name="Picture 716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2" y="3276602"/>
            <a:ext cx="2048183" cy="3351571"/>
          </a:xfrm>
          <a:prstGeom prst="rect">
            <a:avLst/>
          </a:prstGeom>
        </p:spPr>
      </p:pic>
      <p:pic>
        <p:nvPicPr>
          <p:cNvPr id="7172" name="Picture 7171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93" b="19064"/>
          <a:stretch/>
        </p:blipFill>
        <p:spPr>
          <a:xfrm>
            <a:off x="2514602" y="3181345"/>
            <a:ext cx="2959131" cy="3425581"/>
          </a:xfrm>
          <a:prstGeom prst="rect">
            <a:avLst/>
          </a:prstGeom>
        </p:spPr>
      </p:pic>
      <p:pic>
        <p:nvPicPr>
          <p:cNvPr id="7173" name="Picture 7172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1" y="3171548"/>
            <a:ext cx="3291195" cy="353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3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8600" y="152402"/>
            <a:ext cx="12954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 COLOR</a:t>
            </a:r>
          </a:p>
        </p:txBody>
      </p:sp>
      <p:sp>
        <p:nvSpPr>
          <p:cNvPr id="7174" name="Rectangle 7173"/>
          <p:cNvSpPr/>
          <p:nvPr/>
        </p:nvSpPr>
        <p:spPr>
          <a:xfrm>
            <a:off x="228603" y="875489"/>
            <a:ext cx="4418197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&lt;link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href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="</a:t>
            </a:r>
            <a:r>
              <a:rPr lang="en-US" b="1" dirty="0" err="1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  <a:t>/style.css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"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rel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="</a:t>
            </a:r>
            <a:r>
              <a:rPr lang="en-US" b="1" dirty="0" err="1">
                <a:solidFill>
                  <a:schemeClr val="bg1"/>
                </a:solidFill>
                <a:latin typeface="Candara" panose="020E0502030303020204" pitchFamily="34" charset="0"/>
              </a:rPr>
              <a:t>stylesheet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"/&gt;</a:t>
            </a:r>
          </a:p>
        </p:txBody>
      </p:sp>
      <p:pic>
        <p:nvPicPr>
          <p:cNvPr id="7175" name="Picture 717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2" y="1600201"/>
            <a:ext cx="1895740" cy="1724267"/>
          </a:xfrm>
          <a:prstGeom prst="rect">
            <a:avLst/>
          </a:prstGeom>
        </p:spPr>
      </p:pic>
      <p:pic>
        <p:nvPicPr>
          <p:cNvPr id="7176" name="Picture 717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4" y="3828233"/>
            <a:ext cx="4897437" cy="2034597"/>
          </a:xfrm>
          <a:prstGeom prst="rect">
            <a:avLst/>
          </a:prstGeom>
        </p:spPr>
      </p:pic>
      <p:sp>
        <p:nvSpPr>
          <p:cNvPr id="7178" name="TextBox 7177"/>
          <p:cNvSpPr txBox="1"/>
          <p:nvPr/>
        </p:nvSpPr>
        <p:spPr>
          <a:xfrm>
            <a:off x="5475053" y="875490"/>
            <a:ext cx="3668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Change text color to White (#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ffffff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)</a:t>
            </a:r>
          </a:p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Change Background color to Black (#000000)</a:t>
            </a:r>
          </a:p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Change hyperlink color to Pink(#ff69b4)</a:t>
            </a:r>
          </a:p>
        </p:txBody>
      </p:sp>
      <p:pic>
        <p:nvPicPr>
          <p:cNvPr id="7179" name="Picture 717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255842"/>
            <a:ext cx="2559008" cy="1602263"/>
          </a:xfrm>
          <a:prstGeom prst="rect">
            <a:avLst/>
          </a:prstGeom>
        </p:spPr>
      </p:pic>
      <p:sp>
        <p:nvSpPr>
          <p:cNvPr id="7180" name="TextBox 7179"/>
          <p:cNvSpPr txBox="1"/>
          <p:nvPr/>
        </p:nvSpPr>
        <p:spPr>
          <a:xfrm>
            <a:off x="5737204" y="5262666"/>
            <a:ext cx="281940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TEST</a:t>
            </a:r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andara" panose="020E0502030303020204" pitchFamily="34" charset="0"/>
              </a:rPr>
              <a:t>Try using inline/embedded CSS style attribute for the elements!</a:t>
            </a:r>
          </a:p>
        </p:txBody>
      </p:sp>
      <p:sp>
        <p:nvSpPr>
          <p:cNvPr id="7181" name="TextBox 7180"/>
          <p:cNvSpPr txBox="1"/>
          <p:nvPr/>
        </p:nvSpPr>
        <p:spPr>
          <a:xfrm>
            <a:off x="2895600" y="2667001"/>
            <a:ext cx="16002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Always placed in the header section</a:t>
            </a:r>
          </a:p>
        </p:txBody>
      </p:sp>
      <p:cxnSp>
        <p:nvCxnSpPr>
          <p:cNvPr id="7183" name="Straight Arrow Connector 7182"/>
          <p:cNvCxnSpPr>
            <a:stCxn id="7181" idx="2"/>
          </p:cNvCxnSpPr>
          <p:nvPr/>
        </p:nvCxnSpPr>
        <p:spPr>
          <a:xfrm>
            <a:off x="3695700" y="3190221"/>
            <a:ext cx="0" cy="13817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88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34200" y="152402"/>
            <a:ext cx="22098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CLASS / ID SELECTORS 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928" y="732879"/>
            <a:ext cx="4896599" cy="4034031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3" y="732880"/>
            <a:ext cx="2800877" cy="40465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28802" y="5029202"/>
            <a:ext cx="554390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Add Id/Class attributes to elements within yurts.html</a:t>
            </a:r>
          </a:p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“Cascading”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witnesses by overriding styles within 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css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document</a:t>
            </a:r>
          </a:p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Id user more for JS, Class used more for CSS</a:t>
            </a:r>
          </a:p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New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font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styles introduced</a:t>
            </a:r>
          </a:p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Descendant Selectors – footer &gt; em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890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152402"/>
            <a:ext cx="16002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WEB GRAPHICS</a:t>
            </a: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0" y="1623763"/>
            <a:ext cx="7230485" cy="36104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1" y="4191003"/>
            <a:ext cx="7349043" cy="1043239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3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2"/>
            <a:ext cx="685800" cy="338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152402"/>
            <a:ext cx="1600200" cy="338554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WEB GRAPHICS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1" y="1400870"/>
            <a:ext cx="691312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img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src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=“cake.png” alt=“birthday cake” height=“100” width=“100”&gt;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715000" y="816165"/>
            <a:ext cx="0" cy="57150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09800" y="457202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File URI</a:t>
            </a:r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>
            <a:off x="2705100" y="795756"/>
            <a:ext cx="0" cy="60227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00600" y="487978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Height of graphic in pixels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95600" y="2497436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Alternate text description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(e.g. for disabled people)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114803" y="1797283"/>
            <a:ext cx="1623" cy="68580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096000" y="2477850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Width of graphic in pixels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7315203" y="1777697"/>
            <a:ext cx="1623" cy="68580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530" y="3618693"/>
            <a:ext cx="3095625" cy="3036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4929109" y="4495803"/>
            <a:ext cx="4214893" cy="1969857"/>
            <a:chOff x="212282" y="4089691"/>
            <a:chExt cx="4214893" cy="1969857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82" y="4089691"/>
              <a:ext cx="1768917" cy="19698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199" y="4089691"/>
              <a:ext cx="2445976" cy="1895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4" name="TextBox 33"/>
          <p:cNvSpPr txBox="1"/>
          <p:nvPr/>
        </p:nvSpPr>
        <p:spPr>
          <a:xfrm>
            <a:off x="6019800" y="3979280"/>
            <a:ext cx="182393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&lt;</a:t>
            </a:r>
            <a:r>
              <a:rPr lang="en-US" sz="1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img</a:t>
            </a:r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&gt; align attribute</a:t>
            </a:r>
            <a:endParaRPr lang="en-US" sz="1100" b="1" i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8722" y="5918630"/>
            <a:ext cx="975335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vspace</a:t>
            </a:r>
            <a:endParaRPr lang="en-US" sz="1400" b="1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attribute</a:t>
            </a:r>
            <a:endParaRPr lang="en-US" sz="1100" b="1" i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7374" y="4858762"/>
            <a:ext cx="101802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hspace</a:t>
            </a:r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 attribute</a:t>
            </a:r>
            <a:endParaRPr lang="en-US" sz="1100" b="1" i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0810" y="3994668"/>
            <a:ext cx="931155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Align = ?</a:t>
            </a:r>
            <a:endParaRPr lang="en-US" sz="1100" b="1" i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7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1833</Words>
  <Application>Microsoft Macintosh PowerPoint</Application>
  <PresentationFormat>On-screen Show (4:3)</PresentationFormat>
  <Paragraphs>339</Paragraphs>
  <Slides>35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Royal Bank of Scotland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Jha, Rohit, M&amp;IB</dc:creator>
  <cp:lastModifiedBy>Rohit Jha</cp:lastModifiedBy>
  <cp:revision>67</cp:revision>
  <dcterms:created xsi:type="dcterms:W3CDTF">2015-06-22T05:55:47Z</dcterms:created>
  <dcterms:modified xsi:type="dcterms:W3CDTF">2015-06-24T16:29:11Z</dcterms:modified>
</cp:coreProperties>
</file>